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 id="2147483696" r:id="rId2"/>
  </p:sldMasterIdLst>
  <p:notesMasterIdLst>
    <p:notesMasterId r:id="rId29"/>
  </p:notesMasterIdLst>
  <p:handoutMasterIdLst>
    <p:handoutMasterId r:id="rId30"/>
  </p:handoutMasterIdLst>
  <p:sldIdLst>
    <p:sldId id="256" r:id="rId3"/>
    <p:sldId id="258" r:id="rId4"/>
    <p:sldId id="275" r:id="rId5"/>
    <p:sldId id="286" r:id="rId6"/>
    <p:sldId id="279" r:id="rId7"/>
    <p:sldId id="277" r:id="rId8"/>
    <p:sldId id="278" r:id="rId9"/>
    <p:sldId id="281" r:id="rId10"/>
    <p:sldId id="282" r:id="rId11"/>
    <p:sldId id="284" r:id="rId12"/>
    <p:sldId id="295" r:id="rId13"/>
    <p:sldId id="316" r:id="rId14"/>
    <p:sldId id="296" r:id="rId15"/>
    <p:sldId id="299" r:id="rId16"/>
    <p:sldId id="300" r:id="rId17"/>
    <p:sldId id="311" r:id="rId18"/>
    <p:sldId id="312" r:id="rId19"/>
    <p:sldId id="313" r:id="rId20"/>
    <p:sldId id="314" r:id="rId21"/>
    <p:sldId id="315" r:id="rId22"/>
    <p:sldId id="318" r:id="rId23"/>
    <p:sldId id="301" r:id="rId24"/>
    <p:sldId id="317" r:id="rId25"/>
    <p:sldId id="264" r:id="rId26"/>
    <p:sldId id="291" r:id="rId27"/>
    <p:sldId id="308"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CC7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14" autoAdjust="0"/>
    <p:restoredTop sz="94660"/>
  </p:normalViewPr>
  <p:slideViewPr>
    <p:cSldViewPr snapToGrid="0">
      <p:cViewPr varScale="1">
        <p:scale>
          <a:sx n="81" d="100"/>
          <a:sy n="81" d="100"/>
        </p:scale>
        <p:origin x="840" y="5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5198E78-35B7-4C4E-8B9C-C17A8002DB6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ABBB5E1D-66A5-4211-966B-E52CA2A637D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2D2DB8-1E99-4421-84EE-91403ED1738B}" type="datetimeFigureOut">
              <a:rPr lang="en-IN" smtClean="0"/>
              <a:t>27-05-2022</a:t>
            </a:fld>
            <a:endParaRPr lang="en-IN"/>
          </a:p>
        </p:txBody>
      </p:sp>
      <p:sp>
        <p:nvSpPr>
          <p:cNvPr id="4" name="Footer Placeholder 3">
            <a:extLst>
              <a:ext uri="{FF2B5EF4-FFF2-40B4-BE49-F238E27FC236}">
                <a16:creationId xmlns:a16="http://schemas.microsoft.com/office/drawing/2014/main" id="{505B8B89-EB33-4418-ADD1-21404CD12AA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CC0A82B0-0FD2-4747-BECB-BE940CC175A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B47A18-6628-4CF2-9775-B0AF0F1A8CFB}" type="slidenum">
              <a:rPr lang="en-IN" smtClean="0"/>
              <a:t>‹#›</a:t>
            </a:fld>
            <a:endParaRPr lang="en-IN"/>
          </a:p>
        </p:txBody>
      </p:sp>
    </p:spTree>
    <p:extLst>
      <p:ext uri="{BB962C8B-B14F-4D97-AF65-F5344CB8AC3E}">
        <p14:creationId xmlns:p14="http://schemas.microsoft.com/office/powerpoint/2010/main" val="384716297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828BD2-387A-45A4-9428-FA8936C564B8}" type="datetimeFigureOut">
              <a:rPr lang="en-IN" smtClean="0"/>
              <a:t>27-05-2022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A379EB-3D84-4A3C-8E37-7707692A0B8B}" type="slidenum">
              <a:rPr lang="en-IN" smtClean="0"/>
              <a:t>‹#›</a:t>
            </a:fld>
            <a:endParaRPr lang="en-IN"/>
          </a:p>
        </p:txBody>
      </p:sp>
    </p:spTree>
    <p:extLst>
      <p:ext uri="{BB962C8B-B14F-4D97-AF65-F5344CB8AC3E}">
        <p14:creationId xmlns:p14="http://schemas.microsoft.com/office/powerpoint/2010/main" val="3632526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A379EB-3D84-4A3C-8E37-7707692A0B8B}" type="slidenum">
              <a:rPr lang="en-IN" smtClean="0"/>
              <a:t>1</a:t>
            </a:fld>
            <a:endParaRPr lang="en-IN"/>
          </a:p>
        </p:txBody>
      </p:sp>
    </p:spTree>
    <p:extLst>
      <p:ext uri="{BB962C8B-B14F-4D97-AF65-F5344CB8AC3E}">
        <p14:creationId xmlns:p14="http://schemas.microsoft.com/office/powerpoint/2010/main" val="23801217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06-05-2022</a:t>
            </a:r>
            <a:endParaRPr lang="en-IN"/>
          </a:p>
        </p:txBody>
      </p:sp>
      <p:sp>
        <p:nvSpPr>
          <p:cNvPr id="5" name="Footer Placeholder 4"/>
          <p:cNvSpPr>
            <a:spLocks noGrp="1"/>
          </p:cNvSpPr>
          <p:nvPr>
            <p:ph type="ftr" sz="quarter" idx="11"/>
          </p:nvPr>
        </p:nvSpPr>
        <p:spPr/>
        <p:txBody>
          <a:bodyPr/>
          <a:lstStyle/>
          <a:p>
            <a:r>
              <a:rPr lang="en-IN"/>
              <a:t> PROJECT PRESENTATION</a:t>
            </a:r>
          </a:p>
        </p:txBody>
      </p:sp>
      <p:sp>
        <p:nvSpPr>
          <p:cNvPr id="6" name="Slide Number Placeholder 5"/>
          <p:cNvSpPr>
            <a:spLocks noGrp="1"/>
          </p:cNvSpPr>
          <p:nvPr>
            <p:ph type="sldNum" sz="quarter" idx="12"/>
          </p:nvPr>
        </p:nvSpPr>
        <p:spPr/>
        <p:txBody>
          <a:bodyPr/>
          <a:lstStyle/>
          <a:p>
            <a:fld id="{30F7E5DF-39D9-4B50-B0A1-E042F29AE1F1}"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919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06-05-2022</a:t>
            </a:r>
            <a:endParaRPr lang="en-IN"/>
          </a:p>
        </p:txBody>
      </p:sp>
      <p:sp>
        <p:nvSpPr>
          <p:cNvPr id="5" name="Footer Placeholder 4"/>
          <p:cNvSpPr>
            <a:spLocks noGrp="1"/>
          </p:cNvSpPr>
          <p:nvPr>
            <p:ph type="ftr" sz="quarter" idx="11"/>
          </p:nvPr>
        </p:nvSpPr>
        <p:spPr/>
        <p:txBody>
          <a:bodyPr/>
          <a:lstStyle/>
          <a:p>
            <a:r>
              <a:rPr lang="en-IN"/>
              <a:t> PROJECT PRESENTATION</a:t>
            </a:r>
          </a:p>
        </p:txBody>
      </p:sp>
      <p:sp>
        <p:nvSpPr>
          <p:cNvPr id="6" name="Slide Number Placeholder 5"/>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3697593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06-05-2022</a:t>
            </a:r>
            <a:endParaRPr lang="en-IN"/>
          </a:p>
        </p:txBody>
      </p:sp>
      <p:sp>
        <p:nvSpPr>
          <p:cNvPr id="5" name="Footer Placeholder 4"/>
          <p:cNvSpPr>
            <a:spLocks noGrp="1"/>
          </p:cNvSpPr>
          <p:nvPr>
            <p:ph type="ftr" sz="quarter" idx="11"/>
          </p:nvPr>
        </p:nvSpPr>
        <p:spPr/>
        <p:txBody>
          <a:bodyPr/>
          <a:lstStyle/>
          <a:p>
            <a:r>
              <a:rPr lang="en-IN"/>
              <a:t> PROJECT PRESENTATION</a:t>
            </a:r>
          </a:p>
        </p:txBody>
      </p:sp>
      <p:sp>
        <p:nvSpPr>
          <p:cNvPr id="6" name="Slide Number Placeholder 5"/>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562674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r>
              <a:rPr lang="en-US"/>
              <a:t>06-05-2022</a:t>
            </a:r>
            <a:endParaRPr lang="en-IN"/>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r>
              <a:rPr lang="en-IN"/>
              <a:t> PROJECT PRESENTATION</a:t>
            </a: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30F7E5DF-39D9-4B50-B0A1-E042F29AE1F1}" type="slidenum">
              <a:rPr lang="en-IN" smtClean="0"/>
              <a:t>‹#›</a:t>
            </a:fld>
            <a:endParaRPr lang="en-IN"/>
          </a:p>
        </p:txBody>
      </p:sp>
    </p:spTree>
    <p:extLst>
      <p:ext uri="{BB962C8B-B14F-4D97-AF65-F5344CB8AC3E}">
        <p14:creationId xmlns:p14="http://schemas.microsoft.com/office/powerpoint/2010/main" val="12858618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06-05-2022</a:t>
            </a:r>
            <a:endParaRPr lang="en-IN"/>
          </a:p>
        </p:txBody>
      </p:sp>
      <p:sp>
        <p:nvSpPr>
          <p:cNvPr id="5" name="Footer Placeholder 4"/>
          <p:cNvSpPr>
            <a:spLocks noGrp="1"/>
          </p:cNvSpPr>
          <p:nvPr>
            <p:ph type="ftr" sz="quarter" idx="11"/>
          </p:nvPr>
        </p:nvSpPr>
        <p:spPr/>
        <p:txBody>
          <a:bodyPr/>
          <a:lstStyle/>
          <a:p>
            <a:r>
              <a:rPr lang="en-IN"/>
              <a:t> PROJECT PRESENTATION</a:t>
            </a:r>
          </a:p>
        </p:txBody>
      </p:sp>
      <p:sp>
        <p:nvSpPr>
          <p:cNvPr id="6" name="Slide Number Placeholder 5"/>
          <p:cNvSpPr>
            <a:spLocks noGrp="1"/>
          </p:cNvSpPr>
          <p:nvPr>
            <p:ph type="sldNum" sz="quarter" idx="12"/>
          </p:nvPr>
        </p:nvSpPr>
        <p:spPr>
          <a:xfrm>
            <a:off x="10558300" y="5956137"/>
            <a:ext cx="1052508" cy="365125"/>
          </a:xfrm>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7128095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dirty="0"/>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t>06-05-2022</a:t>
            </a:r>
            <a:endParaRPr lang="en-IN"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en-IN"/>
              <a:t> PROJECT PRESENTATION</a:t>
            </a:r>
            <a:endParaRPr lang="en-IN"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30F7E5DF-39D9-4B50-B0A1-E042F29AE1F1}" type="slidenum">
              <a:rPr lang="en-IN" smtClean="0"/>
              <a:t>‹#›</a:t>
            </a:fld>
            <a:endParaRPr lang="en-IN"/>
          </a:p>
        </p:txBody>
      </p:sp>
    </p:spTree>
    <p:extLst>
      <p:ext uri="{BB962C8B-B14F-4D97-AF65-F5344CB8AC3E}">
        <p14:creationId xmlns:p14="http://schemas.microsoft.com/office/powerpoint/2010/main" val="3124985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06-05-2022</a:t>
            </a:r>
            <a:endParaRPr lang="en-IN"/>
          </a:p>
        </p:txBody>
      </p:sp>
      <p:sp>
        <p:nvSpPr>
          <p:cNvPr id="6" name="Footer Placeholder 5"/>
          <p:cNvSpPr>
            <a:spLocks noGrp="1"/>
          </p:cNvSpPr>
          <p:nvPr>
            <p:ph type="ftr" sz="quarter" idx="11"/>
          </p:nvPr>
        </p:nvSpPr>
        <p:spPr/>
        <p:txBody>
          <a:bodyPr/>
          <a:lstStyle/>
          <a:p>
            <a:r>
              <a:rPr lang="en-IN"/>
              <a:t> PROJECT PRESENTATION</a:t>
            </a:r>
            <a:endParaRPr lang="en-IN" dirty="0"/>
          </a:p>
        </p:txBody>
      </p:sp>
      <p:sp>
        <p:nvSpPr>
          <p:cNvPr id="7" name="Slide Number Placeholder 6"/>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27971648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06-05-2022</a:t>
            </a:r>
            <a:endParaRPr lang="en-IN"/>
          </a:p>
        </p:txBody>
      </p:sp>
      <p:sp>
        <p:nvSpPr>
          <p:cNvPr id="8" name="Footer Placeholder 7"/>
          <p:cNvSpPr>
            <a:spLocks noGrp="1"/>
          </p:cNvSpPr>
          <p:nvPr>
            <p:ph type="ftr" sz="quarter" idx="11"/>
          </p:nvPr>
        </p:nvSpPr>
        <p:spPr/>
        <p:txBody>
          <a:bodyPr/>
          <a:lstStyle/>
          <a:p>
            <a:r>
              <a:rPr lang="en-IN"/>
              <a:t> PROJECT PRESENTATION</a:t>
            </a:r>
          </a:p>
        </p:txBody>
      </p:sp>
      <p:sp>
        <p:nvSpPr>
          <p:cNvPr id="9" name="Slide Number Placeholder 8"/>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23951340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t>06-05-2022</a:t>
            </a:r>
            <a:endParaRPr lang="en-IN"/>
          </a:p>
        </p:txBody>
      </p:sp>
      <p:sp>
        <p:nvSpPr>
          <p:cNvPr id="4" name="Footer Placeholder 3"/>
          <p:cNvSpPr>
            <a:spLocks noGrp="1"/>
          </p:cNvSpPr>
          <p:nvPr>
            <p:ph type="ftr" sz="quarter" idx="11"/>
          </p:nvPr>
        </p:nvSpPr>
        <p:spPr/>
        <p:txBody>
          <a:bodyPr/>
          <a:lstStyle/>
          <a:p>
            <a:r>
              <a:rPr lang="en-IN"/>
              <a:t> PROJECT PRESENTATION</a:t>
            </a:r>
          </a:p>
        </p:txBody>
      </p:sp>
      <p:sp>
        <p:nvSpPr>
          <p:cNvPr id="5" name="Slide Number Placeholder 4"/>
          <p:cNvSpPr>
            <a:spLocks noGrp="1"/>
          </p:cNvSpPr>
          <p:nvPr>
            <p:ph type="sldNum" sz="quarter" idx="12"/>
          </p:nvPr>
        </p:nvSpPr>
        <p:spPr/>
        <p:txBody>
          <a:bodyPr/>
          <a:lstStyle/>
          <a:p>
            <a:fld id="{30F7E5DF-39D9-4B50-B0A1-E042F29AE1F1}" type="slidenum">
              <a:rPr lang="en-IN" smtClean="0"/>
              <a:t>‹#›</a:t>
            </a:fld>
            <a:endParaRPr lang="en-IN"/>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37045942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06-05-2022</a:t>
            </a:r>
            <a:endParaRPr lang="en-IN"/>
          </a:p>
        </p:txBody>
      </p:sp>
      <p:sp>
        <p:nvSpPr>
          <p:cNvPr id="3" name="Footer Placeholder 2"/>
          <p:cNvSpPr>
            <a:spLocks noGrp="1"/>
          </p:cNvSpPr>
          <p:nvPr>
            <p:ph type="ftr" sz="quarter" idx="11"/>
          </p:nvPr>
        </p:nvSpPr>
        <p:spPr/>
        <p:txBody>
          <a:bodyPr/>
          <a:lstStyle/>
          <a:p>
            <a:r>
              <a:rPr lang="en-IN"/>
              <a:t> PROJECT PRESENTATION</a:t>
            </a:r>
          </a:p>
        </p:txBody>
      </p:sp>
      <p:sp>
        <p:nvSpPr>
          <p:cNvPr id="4" name="Slide Number Placeholder 3"/>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20467148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r>
              <a:rPr lang="en-US"/>
              <a:t>06-05-2022</a:t>
            </a:r>
            <a:endParaRPr lang="en-IN"/>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en-IN"/>
              <a:t> PROJECT PRESENTATION</a:t>
            </a: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30F7E5DF-39D9-4B50-B0A1-E042F29AE1F1}" type="slidenum">
              <a:rPr lang="en-IN" smtClean="0"/>
              <a:t>‹#›</a:t>
            </a:fld>
            <a:endParaRPr lang="en-IN"/>
          </a:p>
        </p:txBody>
      </p:sp>
    </p:spTree>
    <p:extLst>
      <p:ext uri="{BB962C8B-B14F-4D97-AF65-F5344CB8AC3E}">
        <p14:creationId xmlns:p14="http://schemas.microsoft.com/office/powerpoint/2010/main" val="213630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06-05-2022</a:t>
            </a:r>
            <a:endParaRPr lang="en-IN"/>
          </a:p>
        </p:txBody>
      </p:sp>
      <p:sp>
        <p:nvSpPr>
          <p:cNvPr id="5" name="Footer Placeholder 4"/>
          <p:cNvSpPr>
            <a:spLocks noGrp="1"/>
          </p:cNvSpPr>
          <p:nvPr>
            <p:ph type="ftr" sz="quarter" idx="11"/>
          </p:nvPr>
        </p:nvSpPr>
        <p:spPr/>
        <p:txBody>
          <a:bodyPr/>
          <a:lstStyle/>
          <a:p>
            <a:r>
              <a:rPr lang="en-IN"/>
              <a:t> PROJECT PRESENTATION</a:t>
            </a:r>
          </a:p>
        </p:txBody>
      </p:sp>
      <p:sp>
        <p:nvSpPr>
          <p:cNvPr id="6" name="Slide Number Placeholder 5"/>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35283654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r>
              <a:rPr lang="en-US"/>
              <a:t>06-05-2022</a:t>
            </a:r>
            <a:endParaRPr lang="en-IN"/>
          </a:p>
        </p:txBody>
      </p:sp>
      <p:sp>
        <p:nvSpPr>
          <p:cNvPr id="6" name="Footer Placeholder 5"/>
          <p:cNvSpPr>
            <a:spLocks noGrp="1"/>
          </p:cNvSpPr>
          <p:nvPr>
            <p:ph type="ftr" sz="quarter" idx="11"/>
          </p:nvPr>
        </p:nvSpPr>
        <p:spPr/>
        <p:txBody>
          <a:bodyPr/>
          <a:lstStyle/>
          <a:p>
            <a:r>
              <a:rPr lang="en-IN"/>
              <a:t> PROJECT PRESENTATION</a:t>
            </a:r>
          </a:p>
        </p:txBody>
      </p:sp>
      <p:sp>
        <p:nvSpPr>
          <p:cNvPr id="7" name="Slide Number Placeholder 6"/>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10137108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06-05-2022</a:t>
            </a:r>
            <a:endParaRPr lang="en-IN"/>
          </a:p>
        </p:txBody>
      </p:sp>
      <p:sp>
        <p:nvSpPr>
          <p:cNvPr id="5" name="Footer Placeholder 4"/>
          <p:cNvSpPr>
            <a:spLocks noGrp="1"/>
          </p:cNvSpPr>
          <p:nvPr>
            <p:ph type="ftr" sz="quarter" idx="11"/>
          </p:nvPr>
        </p:nvSpPr>
        <p:spPr/>
        <p:txBody>
          <a:bodyPr/>
          <a:lstStyle/>
          <a:p>
            <a:r>
              <a:rPr lang="en-IN"/>
              <a:t> PROJECT PRESENTATION</a:t>
            </a:r>
          </a:p>
        </p:txBody>
      </p:sp>
      <p:sp>
        <p:nvSpPr>
          <p:cNvPr id="6" name="Slide Number Placeholder 5"/>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32215256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r>
              <a:rPr lang="en-US"/>
              <a:t>06-05-2022</a:t>
            </a:r>
            <a:endParaRPr lang="en-IN"/>
          </a:p>
        </p:txBody>
      </p:sp>
      <p:sp>
        <p:nvSpPr>
          <p:cNvPr id="5" name="Footer Placeholder 4"/>
          <p:cNvSpPr>
            <a:spLocks noGrp="1"/>
          </p:cNvSpPr>
          <p:nvPr>
            <p:ph type="ftr" sz="quarter" idx="11"/>
          </p:nvPr>
        </p:nvSpPr>
        <p:spPr>
          <a:xfrm>
            <a:off x="774923" y="5951811"/>
            <a:ext cx="7896279" cy="365125"/>
          </a:xfrm>
        </p:spPr>
        <p:txBody>
          <a:bodyPr/>
          <a:lstStyle/>
          <a:p>
            <a:r>
              <a:rPr lang="en-IN"/>
              <a:t> PROJECT PRESENTATION</a:t>
            </a: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30F7E5DF-39D9-4B50-B0A1-E042F29AE1F1}" type="slidenum">
              <a:rPr lang="en-IN" smtClean="0"/>
              <a:t>‹#›</a:t>
            </a:fld>
            <a:endParaRPr lang="en-IN"/>
          </a:p>
        </p:txBody>
      </p:sp>
    </p:spTree>
    <p:extLst>
      <p:ext uri="{BB962C8B-B14F-4D97-AF65-F5344CB8AC3E}">
        <p14:creationId xmlns:p14="http://schemas.microsoft.com/office/powerpoint/2010/main" val="932232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solidFill>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r>
              <a:rPr lang="en-US"/>
              <a:t>06-05-2022</a:t>
            </a:r>
            <a:endParaRPr lang="en-IN"/>
          </a:p>
        </p:txBody>
      </p:sp>
      <p:sp>
        <p:nvSpPr>
          <p:cNvPr id="5" name="Footer Placeholder 4"/>
          <p:cNvSpPr>
            <a:spLocks noGrp="1"/>
          </p:cNvSpPr>
          <p:nvPr>
            <p:ph type="ftr" sz="quarter" idx="11"/>
          </p:nvPr>
        </p:nvSpPr>
        <p:spPr/>
        <p:txBody>
          <a:bodyPr/>
          <a:lstStyle/>
          <a:p>
            <a:r>
              <a:rPr lang="en-IN"/>
              <a:t> PROJECT PRESENTATION</a:t>
            </a:r>
          </a:p>
        </p:txBody>
      </p:sp>
      <p:sp>
        <p:nvSpPr>
          <p:cNvPr id="6" name="Slide Number Placeholder 5"/>
          <p:cNvSpPr>
            <a:spLocks noGrp="1"/>
          </p:cNvSpPr>
          <p:nvPr>
            <p:ph type="sldNum" sz="quarter" idx="12"/>
          </p:nvPr>
        </p:nvSpPr>
        <p:spPr/>
        <p:txBody>
          <a:bodyPr/>
          <a:lstStyle/>
          <a:p>
            <a:fld id="{30F7E5DF-39D9-4B50-B0A1-E042F29AE1F1}"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0571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lvl1pPr>
              <a:defRPr>
                <a:solidFill>
                  <a:schemeClr val="tx1"/>
                </a:solidFill>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06-05-2022</a:t>
            </a:r>
            <a:endParaRPr lang="en-IN"/>
          </a:p>
        </p:txBody>
      </p:sp>
      <p:sp>
        <p:nvSpPr>
          <p:cNvPr id="6" name="Footer Placeholder 5"/>
          <p:cNvSpPr>
            <a:spLocks noGrp="1"/>
          </p:cNvSpPr>
          <p:nvPr>
            <p:ph type="ftr" sz="quarter" idx="11"/>
          </p:nvPr>
        </p:nvSpPr>
        <p:spPr/>
        <p:txBody>
          <a:bodyPr/>
          <a:lstStyle/>
          <a:p>
            <a:r>
              <a:rPr lang="en-IN"/>
              <a:t> PROJECT PRESENTATION</a:t>
            </a:r>
          </a:p>
        </p:txBody>
      </p:sp>
      <p:sp>
        <p:nvSpPr>
          <p:cNvPr id="7" name="Slide Number Placeholder 6"/>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13916621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06-05-2022</a:t>
            </a:r>
            <a:endParaRPr lang="en-IN"/>
          </a:p>
        </p:txBody>
      </p:sp>
      <p:sp>
        <p:nvSpPr>
          <p:cNvPr id="8" name="Footer Placeholder 7"/>
          <p:cNvSpPr>
            <a:spLocks noGrp="1"/>
          </p:cNvSpPr>
          <p:nvPr>
            <p:ph type="ftr" sz="quarter" idx="11"/>
          </p:nvPr>
        </p:nvSpPr>
        <p:spPr/>
        <p:txBody>
          <a:bodyPr/>
          <a:lstStyle/>
          <a:p>
            <a:r>
              <a:rPr lang="en-IN"/>
              <a:t> PROJECT PRESENTATION</a:t>
            </a:r>
          </a:p>
        </p:txBody>
      </p:sp>
      <p:sp>
        <p:nvSpPr>
          <p:cNvPr id="9" name="Slide Number Placeholder 8"/>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1982000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06-05-2022</a:t>
            </a:r>
            <a:endParaRPr lang="en-IN"/>
          </a:p>
        </p:txBody>
      </p:sp>
      <p:sp>
        <p:nvSpPr>
          <p:cNvPr id="4" name="Footer Placeholder 3"/>
          <p:cNvSpPr>
            <a:spLocks noGrp="1"/>
          </p:cNvSpPr>
          <p:nvPr>
            <p:ph type="ftr" sz="quarter" idx="11"/>
          </p:nvPr>
        </p:nvSpPr>
        <p:spPr/>
        <p:txBody>
          <a:bodyPr/>
          <a:lstStyle/>
          <a:p>
            <a:r>
              <a:rPr lang="en-IN"/>
              <a:t> PROJECT PRESENTATION</a:t>
            </a:r>
          </a:p>
        </p:txBody>
      </p:sp>
      <p:sp>
        <p:nvSpPr>
          <p:cNvPr id="5" name="Slide Number Placeholder 4"/>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3143944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r>
              <a:rPr lang="en-US"/>
              <a:t>06-05-2022</a:t>
            </a:r>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IN"/>
              <a:t> PROJECT PRESENTATION</a:t>
            </a:r>
          </a:p>
        </p:txBody>
      </p:sp>
      <p:sp>
        <p:nvSpPr>
          <p:cNvPr id="9" name="Slide Number Placeholder 8"/>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2583577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r>
              <a:rPr lang="en-US"/>
              <a:t>06-05-2022</a:t>
            </a:r>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IN"/>
              <a:t> PROJECT PRESENTATION</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0F7E5DF-39D9-4B50-B0A1-E042F29AE1F1}" type="slidenum">
              <a:rPr lang="en-IN" smtClean="0"/>
              <a:t>‹#›</a:t>
            </a:fld>
            <a:endParaRPr lang="en-IN"/>
          </a:p>
        </p:txBody>
      </p:sp>
    </p:spTree>
    <p:extLst>
      <p:ext uri="{BB962C8B-B14F-4D97-AF65-F5344CB8AC3E}">
        <p14:creationId xmlns:p14="http://schemas.microsoft.com/office/powerpoint/2010/main" val="4224551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r>
              <a:rPr lang="en-US"/>
              <a:t>06-05-2022</a:t>
            </a:r>
            <a:endParaRPr lang="en-IN"/>
          </a:p>
        </p:txBody>
      </p:sp>
      <p:sp>
        <p:nvSpPr>
          <p:cNvPr id="6" name="Footer Placeholder 5"/>
          <p:cNvSpPr>
            <a:spLocks noGrp="1"/>
          </p:cNvSpPr>
          <p:nvPr>
            <p:ph type="ftr" sz="quarter" idx="11"/>
          </p:nvPr>
        </p:nvSpPr>
        <p:spPr/>
        <p:txBody>
          <a:bodyPr/>
          <a:lstStyle/>
          <a:p>
            <a:r>
              <a:rPr lang="en-IN"/>
              <a:t> PROJECT PRESENTATION</a:t>
            </a:r>
          </a:p>
        </p:txBody>
      </p:sp>
      <p:sp>
        <p:nvSpPr>
          <p:cNvPr id="7" name="Slide Number Placeholder 6"/>
          <p:cNvSpPr>
            <a:spLocks noGrp="1"/>
          </p:cNvSpPr>
          <p:nvPr>
            <p:ph type="sldNum" sz="quarter" idx="12"/>
          </p:nvPr>
        </p:nvSpPr>
        <p:spPr/>
        <p:txBody>
          <a:bodyPr/>
          <a:lstStyle/>
          <a:p>
            <a:fld id="{30F7E5DF-39D9-4B50-B0A1-E042F29AE1F1}" type="slidenum">
              <a:rPr lang="en-IN" smtClean="0"/>
              <a:t>‹#›</a:t>
            </a:fld>
            <a:endParaRPr lang="en-IN"/>
          </a:p>
        </p:txBody>
      </p:sp>
    </p:spTree>
    <p:extLst>
      <p:ext uri="{BB962C8B-B14F-4D97-AF65-F5344CB8AC3E}">
        <p14:creationId xmlns:p14="http://schemas.microsoft.com/office/powerpoint/2010/main" val="3805331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r>
              <a:rPr lang="en-US"/>
              <a:t>06-05-2022</a:t>
            </a:r>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IN"/>
              <a:t> PROJECT PRESENTATION</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0F7E5DF-39D9-4B50-B0A1-E042F29AE1F1}"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5542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r>
              <a:rPr lang="en-US"/>
              <a:t>06-05-2022</a:t>
            </a:r>
            <a:endParaRPr lang="en-IN"/>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en-IN"/>
              <a:t> PROJECT PRESENTATION</a:t>
            </a: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30F7E5DF-39D9-4B50-B0A1-E042F29AE1F1}" type="slidenum">
              <a:rPr lang="en-IN" smtClean="0"/>
              <a:t>‹#›</a:t>
            </a:fld>
            <a:endParaRPr lang="en-IN"/>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8475048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244844-F022-45CF-8275-7230F1CC17DB}"/>
              </a:ext>
            </a:extLst>
          </p:cNvPr>
          <p:cNvSpPr>
            <a:spLocks noGrp="1"/>
          </p:cNvSpPr>
          <p:nvPr>
            <p:ph type="title"/>
          </p:nvPr>
        </p:nvSpPr>
        <p:spPr>
          <a:xfrm>
            <a:off x="581190" y="1382436"/>
            <a:ext cx="11029615" cy="2046564"/>
          </a:xfrm>
        </p:spPr>
        <p:txBody>
          <a:bodyPr>
            <a:normAutofit/>
          </a:bodyPr>
          <a:lstStyle/>
          <a:p>
            <a:pPr algn="ctr"/>
            <a:r>
              <a:rPr lang="en-US" sz="4000" b="1" dirty="0">
                <a:solidFill>
                  <a:schemeClr val="tx1"/>
                </a:solidFill>
                <a:latin typeface="Times New Roman" panose="02020603050405020304" pitchFamily="18" charset="0"/>
                <a:cs typeface="Times New Roman" panose="02020603050405020304" pitchFamily="18" charset="0"/>
              </a:rPr>
              <a:t>CONSTRUCTION SITE SAFETY MONITORING</a:t>
            </a:r>
            <a:endParaRPr lang="en-IN" sz="4000" b="1" dirty="0">
              <a:solidFill>
                <a:schemeClr val="tx1"/>
              </a:solidFill>
              <a:latin typeface="Times New Roman" panose="02020603050405020304" pitchFamily="18" charset="0"/>
              <a:cs typeface="Times New Roman" panose="02020603050405020304" pitchFamily="18" charset="0"/>
            </a:endParaRPr>
          </a:p>
        </p:txBody>
      </p:sp>
      <p:sp>
        <p:nvSpPr>
          <p:cNvPr id="5" name="Text Placeholder 4">
            <a:extLst>
              <a:ext uri="{FF2B5EF4-FFF2-40B4-BE49-F238E27FC236}">
                <a16:creationId xmlns:a16="http://schemas.microsoft.com/office/drawing/2014/main" id="{4DA506D6-48A2-4199-9BB5-71A0FBDF1802}"/>
              </a:ext>
            </a:extLst>
          </p:cNvPr>
          <p:cNvSpPr>
            <a:spLocks noGrp="1"/>
          </p:cNvSpPr>
          <p:nvPr>
            <p:ph type="body" idx="1"/>
          </p:nvPr>
        </p:nvSpPr>
        <p:spPr>
          <a:xfrm>
            <a:off x="8210746" y="5291488"/>
            <a:ext cx="4069364" cy="982931"/>
          </a:xfrm>
        </p:spPr>
        <p:txBody>
          <a:bodyPr>
            <a:noAutofit/>
          </a:bodyPr>
          <a:lstStyle/>
          <a:p>
            <a:r>
              <a:rPr lang="en-IN" cap="none" dirty="0">
                <a:solidFill>
                  <a:schemeClr val="bg1"/>
                </a:solidFill>
                <a:latin typeface="Times New Roman" panose="02020603050405020304" pitchFamily="18" charset="0"/>
                <a:cs typeface="Times New Roman" panose="02020603050405020304" pitchFamily="18" charset="0"/>
              </a:rPr>
              <a:t>By : Ashwanth V</a:t>
            </a:r>
          </a:p>
          <a:p>
            <a:endParaRPr lang="en-IN" cap="none" dirty="0">
              <a:solidFill>
                <a:schemeClr val="bg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30EF43F2-E91D-4BC9-9BFB-C8F381E133BF}"/>
              </a:ext>
            </a:extLst>
          </p:cNvPr>
          <p:cNvSpPr>
            <a:spLocks noGrp="1"/>
          </p:cNvSpPr>
          <p:nvPr>
            <p:ph type="dt" sz="half" idx="10"/>
          </p:nvPr>
        </p:nvSpPr>
        <p:spPr>
          <a:xfrm>
            <a:off x="581190" y="5895810"/>
            <a:ext cx="2844799" cy="365125"/>
          </a:xfrm>
        </p:spPr>
        <p:txBody>
          <a:bodyPr/>
          <a:lstStyle/>
          <a:p>
            <a:pPr algn="l"/>
            <a:r>
              <a:rPr lang="en-US" sz="1200">
                <a:solidFill>
                  <a:schemeClr val="bg1"/>
                </a:solidFill>
              </a:rPr>
              <a:t>06-05-2022</a:t>
            </a:r>
            <a:endParaRPr lang="en-IN" sz="1200" dirty="0">
              <a:solidFill>
                <a:schemeClr val="bg1"/>
              </a:solidFill>
            </a:endParaRPr>
          </a:p>
        </p:txBody>
      </p:sp>
      <p:sp>
        <p:nvSpPr>
          <p:cNvPr id="6" name="Footer Placeholder 5">
            <a:extLst>
              <a:ext uri="{FF2B5EF4-FFF2-40B4-BE49-F238E27FC236}">
                <a16:creationId xmlns:a16="http://schemas.microsoft.com/office/drawing/2014/main" id="{164D0C5D-FE84-499B-B495-238FE735A75C}"/>
              </a:ext>
            </a:extLst>
          </p:cNvPr>
          <p:cNvSpPr>
            <a:spLocks noGrp="1"/>
          </p:cNvSpPr>
          <p:nvPr>
            <p:ph type="ftr" sz="quarter" idx="11"/>
          </p:nvPr>
        </p:nvSpPr>
        <p:spPr>
          <a:xfrm>
            <a:off x="4879815" y="5909294"/>
            <a:ext cx="2844797" cy="365125"/>
          </a:xfrm>
        </p:spPr>
        <p:txBody>
          <a:bodyPr/>
          <a:lstStyle/>
          <a:p>
            <a:pPr algn="ctr"/>
            <a:r>
              <a:rPr lang="en-IN" dirty="0">
                <a:solidFill>
                  <a:schemeClr val="bg1"/>
                </a:solidFill>
              </a:rPr>
              <a:t> PROJECT PRESENTATION</a:t>
            </a:r>
          </a:p>
        </p:txBody>
      </p:sp>
    </p:spTree>
    <p:extLst>
      <p:ext uri="{BB962C8B-B14F-4D97-AF65-F5344CB8AC3E}">
        <p14:creationId xmlns:p14="http://schemas.microsoft.com/office/powerpoint/2010/main" val="3031423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F9A82E-B340-46FD-ABBC-8C366EF09A51}"/>
              </a:ext>
            </a:extLst>
          </p:cNvPr>
          <p:cNvSpPr txBox="1">
            <a:spLocks/>
          </p:cNvSpPr>
          <p:nvPr/>
        </p:nvSpPr>
        <p:spPr>
          <a:xfrm>
            <a:off x="934824" y="1718978"/>
            <a:ext cx="10058400"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EF30D47-648A-4032-8770-2D7895B79BF0}"/>
              </a:ext>
            </a:extLst>
          </p:cNvPr>
          <p:cNvSpPr txBox="1">
            <a:spLocks/>
          </p:cNvSpPr>
          <p:nvPr/>
        </p:nvSpPr>
        <p:spPr>
          <a:xfrm>
            <a:off x="793422" y="1718978"/>
            <a:ext cx="10650718"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This article presents an approach towards the detection of fire and PPEs to assist in the monitoring and evacuation tasks.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Open images dataset V6 by Google (10k images).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Six classes: Fire, Person With Helmet, Person, Safety Vest, Fire Extinguisher and Safety Glass.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Augmentation techniques used for making the dataset are as follows: Flipping, Rotation, Shearing, Cropping, Zoom in, Zoom out, and Changing brightness or Contrast.</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Utilizes the YOLOv4 and YOLOv4-tiny algorithms based on deep learning for carrying out the detection task.</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YOLOv4 offers </a:t>
            </a:r>
            <a:r>
              <a:rPr lang="en-US" dirty="0" err="1">
                <a:solidFill>
                  <a:schemeClr val="tx1"/>
                </a:solidFill>
                <a:latin typeface="Times New Roman" panose="02020603050405020304" pitchFamily="18" charset="0"/>
                <a:cs typeface="Times New Roman" panose="02020603050405020304" pitchFamily="18" charset="0"/>
              </a:rPr>
              <a:t>mAP</a:t>
            </a:r>
            <a:r>
              <a:rPr lang="en-US" dirty="0">
                <a:solidFill>
                  <a:schemeClr val="tx1"/>
                </a:solidFill>
                <a:latin typeface="Times New Roman" panose="02020603050405020304" pitchFamily="18" charset="0"/>
                <a:cs typeface="Times New Roman" panose="02020603050405020304" pitchFamily="18" charset="0"/>
              </a:rPr>
              <a:t> of 76.86% over multiple classes.</a:t>
            </a:r>
          </a:p>
          <a:p>
            <a:pPr marL="0" indent="0" algn="just">
              <a:buNone/>
            </a:pPr>
            <a:endParaRPr lang="en-US" dirty="0">
              <a:solidFill>
                <a:schemeClr val="tx1"/>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C233C91-0AE1-48EC-895B-94D493A2F265}"/>
              </a:ext>
            </a:extLst>
          </p:cNvPr>
          <p:cNvSpPr txBox="1"/>
          <p:nvPr/>
        </p:nvSpPr>
        <p:spPr>
          <a:xfrm>
            <a:off x="793422" y="232090"/>
            <a:ext cx="11112632" cy="830997"/>
          </a:xfrm>
          <a:prstGeom prst="rect">
            <a:avLst/>
          </a:prstGeom>
          <a:noFill/>
        </p:spPr>
        <p:txBody>
          <a:bodyPr wrap="square" rtlCol="0">
            <a:spAutoFit/>
          </a:bodyPr>
          <a:lstStyle/>
          <a:p>
            <a:pPr marL="514350" indent="-514350">
              <a:buFont typeface="+mj-lt"/>
              <a:buAutoNum type="romanUcPeriod" startAt="8"/>
            </a:pPr>
            <a:r>
              <a:rPr lang="en-US" sz="2400" b="1" dirty="0">
                <a:latin typeface="Times New Roman" panose="02020603050405020304" pitchFamily="18" charset="0"/>
                <a:cs typeface="Times New Roman" panose="02020603050405020304" pitchFamily="18" charset="0"/>
              </a:rPr>
              <a:t>“YOLOv4 algorithm for the real‑time detection of fire and personal protective equipment at construction sites” – </a:t>
            </a:r>
            <a:r>
              <a:rPr lang="en-US" i="1" dirty="0">
                <a:latin typeface="Times New Roman" panose="02020603050405020304" pitchFamily="18" charset="0"/>
                <a:cs typeface="Times New Roman" panose="02020603050405020304" pitchFamily="18" charset="0"/>
              </a:rPr>
              <a:t>Saurav Kumar, et.al, </a:t>
            </a:r>
            <a:r>
              <a:rPr lang="en-US" i="1" dirty="0" err="1">
                <a:latin typeface="Times New Roman" panose="02020603050405020304" pitchFamily="18" charset="0"/>
                <a:cs typeface="Times New Roman" panose="02020603050405020304" pitchFamily="18" charset="0"/>
              </a:rPr>
              <a:t>Multimed</a:t>
            </a:r>
            <a:r>
              <a:rPr lang="en-US" i="1" dirty="0">
                <a:latin typeface="Times New Roman" panose="02020603050405020304" pitchFamily="18" charset="0"/>
                <a:cs typeface="Times New Roman" panose="02020603050405020304" pitchFamily="18" charset="0"/>
              </a:rPr>
              <a:t> Tools Appl (2021).</a:t>
            </a:r>
            <a:endParaRPr lang="en-IN" sz="2400" i="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98A53169-2FF0-4C88-8BA5-B654665A5259}"/>
              </a:ext>
            </a:extLst>
          </p:cNvPr>
          <p:cNvSpPr>
            <a:spLocks noGrp="1"/>
          </p:cNvSpPr>
          <p:nvPr>
            <p:ph type="dt" sz="half" idx="10"/>
          </p:nvPr>
        </p:nvSpPr>
        <p:spPr/>
        <p:txBody>
          <a:bodyPr/>
          <a:lstStyle/>
          <a:p>
            <a:r>
              <a:rPr lang="en-US"/>
              <a:t>25-02-2022</a:t>
            </a:r>
            <a:endParaRPr lang="en-IN"/>
          </a:p>
        </p:txBody>
      </p:sp>
      <p:sp>
        <p:nvSpPr>
          <p:cNvPr id="8" name="Footer Placeholder 7">
            <a:extLst>
              <a:ext uri="{FF2B5EF4-FFF2-40B4-BE49-F238E27FC236}">
                <a16:creationId xmlns:a16="http://schemas.microsoft.com/office/drawing/2014/main" id="{BCE90A33-7872-4AC8-BEDC-DDD030AE3DF2}"/>
              </a:ext>
            </a:extLst>
          </p:cNvPr>
          <p:cNvSpPr>
            <a:spLocks noGrp="1"/>
          </p:cNvSpPr>
          <p:nvPr>
            <p:ph type="ftr" sz="quarter" idx="11"/>
          </p:nvPr>
        </p:nvSpPr>
        <p:spPr/>
        <p:txBody>
          <a:bodyPr/>
          <a:lstStyle/>
          <a:p>
            <a:r>
              <a:rPr lang="en-IN"/>
              <a:t>SEM-3 FINAL PROJECT PRESENTATION</a:t>
            </a:r>
          </a:p>
        </p:txBody>
      </p:sp>
      <p:sp>
        <p:nvSpPr>
          <p:cNvPr id="7" name="Slide Number Placeholder 6">
            <a:extLst>
              <a:ext uri="{FF2B5EF4-FFF2-40B4-BE49-F238E27FC236}">
                <a16:creationId xmlns:a16="http://schemas.microsoft.com/office/drawing/2014/main" id="{12B84856-2856-44EA-AF5B-FB0DD6B43C62}"/>
              </a:ext>
            </a:extLst>
          </p:cNvPr>
          <p:cNvSpPr>
            <a:spLocks noGrp="1"/>
          </p:cNvSpPr>
          <p:nvPr>
            <p:ph type="sldNum" sz="quarter" idx="12"/>
          </p:nvPr>
        </p:nvSpPr>
        <p:spPr/>
        <p:txBody>
          <a:bodyPr/>
          <a:lstStyle/>
          <a:p>
            <a:fld id="{30F7E5DF-39D9-4B50-B0A1-E042F29AE1F1}" type="slidenum">
              <a:rPr lang="en-IN" smtClean="0"/>
              <a:t>10</a:t>
            </a:fld>
            <a:endParaRPr lang="en-IN"/>
          </a:p>
        </p:txBody>
      </p:sp>
    </p:spTree>
    <p:extLst>
      <p:ext uri="{BB962C8B-B14F-4D97-AF65-F5344CB8AC3E}">
        <p14:creationId xmlns:p14="http://schemas.microsoft.com/office/powerpoint/2010/main" val="517559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D2F863-D052-4668-B74D-2B363ADD9EC1}"/>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D05D9318-A58A-4183-B357-5DA2DD1E0B45}"/>
              </a:ext>
            </a:extLst>
          </p:cNvPr>
          <p:cNvSpPr>
            <a:spLocks noGrp="1"/>
          </p:cNvSpPr>
          <p:nvPr>
            <p:ph type="ftr" sz="quarter" idx="11"/>
          </p:nvPr>
        </p:nvSpPr>
        <p:spPr/>
        <p:txBody>
          <a:bodyPr/>
          <a:lstStyle/>
          <a:p>
            <a:r>
              <a:rPr lang="en-IN"/>
              <a:t> PROJECT PRESENTATION</a:t>
            </a:r>
            <a:endParaRPr lang="en-IN" dirty="0"/>
          </a:p>
        </p:txBody>
      </p:sp>
      <p:sp>
        <p:nvSpPr>
          <p:cNvPr id="5" name="TextBox 4">
            <a:extLst>
              <a:ext uri="{FF2B5EF4-FFF2-40B4-BE49-F238E27FC236}">
                <a16:creationId xmlns:a16="http://schemas.microsoft.com/office/drawing/2014/main" id="{58EE6F47-50D6-4749-8D9D-21461B042099}"/>
              </a:ext>
            </a:extLst>
          </p:cNvPr>
          <p:cNvSpPr txBox="1"/>
          <p:nvPr/>
        </p:nvSpPr>
        <p:spPr>
          <a:xfrm>
            <a:off x="1332950" y="69100"/>
            <a:ext cx="10115203" cy="646331"/>
          </a:xfrm>
          <a:prstGeom prst="rect">
            <a:avLst/>
          </a:prstGeom>
          <a:noFill/>
        </p:spPr>
        <p:txBody>
          <a:bodyPr wrap="square" rtlCol="0">
            <a:spAutoFit/>
          </a:bodyPr>
          <a:lstStyle/>
          <a:p>
            <a:pPr algn="ctr"/>
            <a:r>
              <a:rPr lang="en-US" sz="3600" b="1" u="sng" dirty="0">
                <a:latin typeface="Times New Roman" panose="02020603050405020304" pitchFamily="18" charset="0"/>
                <a:cs typeface="Times New Roman" panose="02020603050405020304" pitchFamily="18" charset="0"/>
              </a:rPr>
              <a:t>ARCHITECTURE AND SYSTEM DESIGN</a:t>
            </a:r>
            <a:endParaRPr lang="en-IN" sz="3600" b="1" u="sng"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876BEA54-E73B-4C3C-905F-565EC41502E7}"/>
              </a:ext>
            </a:extLst>
          </p:cNvPr>
          <p:cNvSpPr/>
          <p:nvPr/>
        </p:nvSpPr>
        <p:spPr>
          <a:xfrm>
            <a:off x="5554006" y="1463782"/>
            <a:ext cx="1226194" cy="501626"/>
          </a:xfrm>
          <a:prstGeom prst="rect">
            <a:avLst/>
          </a:prstGeom>
          <a:gradFill flip="none" rotWithShape="1">
            <a:gsLst>
              <a:gs pos="0">
                <a:srgbClr val="C00000">
                  <a:tint val="66000"/>
                  <a:satMod val="160000"/>
                </a:srgbClr>
              </a:gs>
              <a:gs pos="50000">
                <a:srgbClr val="C00000">
                  <a:tint val="44500"/>
                  <a:satMod val="160000"/>
                </a:srgbClr>
              </a:gs>
              <a:gs pos="100000">
                <a:srgbClr val="C00000">
                  <a:tint val="23500"/>
                  <a:satMod val="160000"/>
                </a:srgbClr>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Video</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CA1E6A73-BFD7-4AF6-9956-0C60FE4E1F54}"/>
              </a:ext>
            </a:extLst>
          </p:cNvPr>
          <p:cNvSpPr/>
          <p:nvPr/>
        </p:nvSpPr>
        <p:spPr>
          <a:xfrm>
            <a:off x="5664040" y="2213301"/>
            <a:ext cx="1006125" cy="501610"/>
          </a:xfrm>
          <a:prstGeom prst="rect">
            <a:avLst/>
          </a:prstGeom>
          <a:gradFill flip="none" rotWithShape="1">
            <a:gsLst>
              <a:gs pos="0">
                <a:srgbClr val="C00000">
                  <a:tint val="66000"/>
                  <a:satMod val="160000"/>
                </a:srgbClr>
              </a:gs>
              <a:gs pos="50000">
                <a:srgbClr val="C00000">
                  <a:tint val="44500"/>
                  <a:satMod val="160000"/>
                </a:srgbClr>
              </a:gs>
              <a:gs pos="100000">
                <a:srgbClr val="C00000">
                  <a:tint val="23500"/>
                  <a:satMod val="160000"/>
                </a:srgb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Frames</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C8B2DE06-9140-4F9E-AA91-469504BF3A9B}"/>
              </a:ext>
            </a:extLst>
          </p:cNvPr>
          <p:cNvSpPr/>
          <p:nvPr/>
        </p:nvSpPr>
        <p:spPr>
          <a:xfrm>
            <a:off x="7059340" y="2165381"/>
            <a:ext cx="1784476" cy="603271"/>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Person Detection</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498253C9-8135-4E75-9C90-E2E1DF4F73A5}"/>
              </a:ext>
            </a:extLst>
          </p:cNvPr>
          <p:cNvSpPr/>
          <p:nvPr/>
        </p:nvSpPr>
        <p:spPr>
          <a:xfrm>
            <a:off x="9289208" y="1877211"/>
            <a:ext cx="2060651" cy="117379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Crop </a:t>
            </a:r>
          </a:p>
          <a:p>
            <a:pPr algn="ctr"/>
            <a:r>
              <a:rPr lang="en-US" dirty="0">
                <a:solidFill>
                  <a:schemeClr val="tx1"/>
                </a:solidFill>
                <a:latin typeface="Times New Roman" panose="02020603050405020304" pitchFamily="18" charset="0"/>
                <a:cs typeface="Times New Roman" panose="02020603050405020304" pitchFamily="18" charset="0"/>
              </a:rPr>
              <a:t>Head / Body / Leg </a:t>
            </a:r>
          </a:p>
          <a:p>
            <a:pPr algn="ctr"/>
            <a:r>
              <a:rPr lang="en-US" dirty="0">
                <a:solidFill>
                  <a:schemeClr val="tx1"/>
                </a:solidFill>
                <a:latin typeface="Times New Roman" panose="02020603050405020304" pitchFamily="18" charset="0"/>
                <a:cs typeface="Times New Roman" panose="02020603050405020304" pitchFamily="18" charset="0"/>
              </a:rPr>
              <a:t>portions</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C0013178-25A7-4A39-8553-0110918A0E99}"/>
              </a:ext>
            </a:extLst>
          </p:cNvPr>
          <p:cNvSpPr/>
          <p:nvPr/>
        </p:nvSpPr>
        <p:spPr>
          <a:xfrm>
            <a:off x="9396051" y="3517088"/>
            <a:ext cx="1846963" cy="550903"/>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PPE kit Detection</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26" name="Rectangle 25">
            <a:extLst>
              <a:ext uri="{FF2B5EF4-FFF2-40B4-BE49-F238E27FC236}">
                <a16:creationId xmlns:a16="http://schemas.microsoft.com/office/drawing/2014/main" id="{F8723159-7FC8-4DF5-80E9-D2F2E1CC2AF5}"/>
              </a:ext>
            </a:extLst>
          </p:cNvPr>
          <p:cNvSpPr/>
          <p:nvPr/>
        </p:nvSpPr>
        <p:spPr>
          <a:xfrm>
            <a:off x="7090763" y="4462622"/>
            <a:ext cx="1641822" cy="71149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Equipment Detection</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27" name="Rectangle 26">
            <a:extLst>
              <a:ext uri="{FF2B5EF4-FFF2-40B4-BE49-F238E27FC236}">
                <a16:creationId xmlns:a16="http://schemas.microsoft.com/office/drawing/2014/main" id="{A7C84398-E047-48E7-AFEE-BE89E81D5BFC}"/>
              </a:ext>
            </a:extLst>
          </p:cNvPr>
          <p:cNvSpPr/>
          <p:nvPr/>
        </p:nvSpPr>
        <p:spPr>
          <a:xfrm>
            <a:off x="9535198" y="4514790"/>
            <a:ext cx="1568668" cy="603271"/>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Analyze safety of each worker</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28" name="Rectangle 27">
            <a:extLst>
              <a:ext uri="{FF2B5EF4-FFF2-40B4-BE49-F238E27FC236}">
                <a16:creationId xmlns:a16="http://schemas.microsoft.com/office/drawing/2014/main" id="{7E638660-FC1A-40B2-A532-9BE4E74D0C5E}"/>
              </a:ext>
            </a:extLst>
          </p:cNvPr>
          <p:cNvSpPr/>
          <p:nvPr/>
        </p:nvSpPr>
        <p:spPr>
          <a:xfrm>
            <a:off x="9516918" y="5487288"/>
            <a:ext cx="1605228" cy="603270"/>
          </a:xfrm>
          <a:prstGeom prst="rect">
            <a:avLst/>
          </a:prstGeom>
          <a:gradFill flip="none" rotWithShape="1">
            <a:gsLst>
              <a:gs pos="0">
                <a:schemeClr val="accent2">
                  <a:lumMod val="60000"/>
                  <a:lumOff val="40000"/>
                  <a:tint val="66000"/>
                  <a:satMod val="160000"/>
                </a:schemeClr>
              </a:gs>
              <a:gs pos="50000">
                <a:schemeClr val="accent2">
                  <a:lumMod val="60000"/>
                  <a:lumOff val="40000"/>
                  <a:tint val="44500"/>
                  <a:satMod val="160000"/>
                </a:schemeClr>
              </a:gs>
              <a:gs pos="100000">
                <a:schemeClr val="accent2">
                  <a:lumMod val="60000"/>
                  <a:lumOff val="40000"/>
                  <a:tint val="23500"/>
                  <a:satMod val="160000"/>
                </a:schemeClr>
              </a:gs>
            </a:gsLst>
            <a:lin ang="162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Bounding box with labels</a:t>
            </a:r>
            <a:endParaRPr lang="en-IN" dirty="0">
              <a:solidFill>
                <a:schemeClr val="tx1"/>
              </a:solidFill>
              <a:latin typeface="Times New Roman" panose="02020603050405020304" pitchFamily="18" charset="0"/>
              <a:cs typeface="Times New Roman" panose="02020603050405020304" pitchFamily="18" charset="0"/>
            </a:endParaRPr>
          </a:p>
        </p:txBody>
      </p:sp>
      <p:cxnSp>
        <p:nvCxnSpPr>
          <p:cNvPr id="32" name="Straight Arrow Connector 31">
            <a:extLst>
              <a:ext uri="{FF2B5EF4-FFF2-40B4-BE49-F238E27FC236}">
                <a16:creationId xmlns:a16="http://schemas.microsoft.com/office/drawing/2014/main" id="{D8F4B6DD-05B1-4798-B9AD-08E8DCF5C9DC}"/>
              </a:ext>
            </a:extLst>
          </p:cNvPr>
          <p:cNvCxnSpPr>
            <a:cxnSpLocks/>
            <a:stCxn id="12" idx="3"/>
            <a:endCxn id="14" idx="1"/>
          </p:cNvCxnSpPr>
          <p:nvPr/>
        </p:nvCxnSpPr>
        <p:spPr>
          <a:xfrm>
            <a:off x="6670165" y="2464106"/>
            <a:ext cx="389175" cy="29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44FE1DC5-3AAD-493B-B076-B6A262CA361D}"/>
              </a:ext>
            </a:extLst>
          </p:cNvPr>
          <p:cNvCxnSpPr>
            <a:cxnSpLocks/>
            <a:stCxn id="14" idx="3"/>
            <a:endCxn id="17" idx="1"/>
          </p:cNvCxnSpPr>
          <p:nvPr/>
        </p:nvCxnSpPr>
        <p:spPr>
          <a:xfrm flipV="1">
            <a:off x="8843816" y="2464106"/>
            <a:ext cx="445392" cy="29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DEB0D61C-6C42-4A77-B028-6EAAD94577EF}"/>
              </a:ext>
            </a:extLst>
          </p:cNvPr>
          <p:cNvCxnSpPr>
            <a:cxnSpLocks/>
            <a:stCxn id="12" idx="2"/>
            <a:endCxn id="26" idx="1"/>
          </p:cNvCxnSpPr>
          <p:nvPr/>
        </p:nvCxnSpPr>
        <p:spPr>
          <a:xfrm rot="16200000" flipH="1">
            <a:off x="5577203" y="3304811"/>
            <a:ext cx="2103460" cy="92366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3810F316-FA06-4BFF-BD22-4AC84EBA6BE2}"/>
              </a:ext>
            </a:extLst>
          </p:cNvPr>
          <p:cNvCxnSpPr>
            <a:cxnSpLocks/>
            <a:stCxn id="26" idx="3"/>
            <a:endCxn id="27" idx="1"/>
          </p:cNvCxnSpPr>
          <p:nvPr/>
        </p:nvCxnSpPr>
        <p:spPr>
          <a:xfrm flipV="1">
            <a:off x="8732585" y="4816426"/>
            <a:ext cx="802613" cy="19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83BE696D-ED3B-4865-BA91-1341C45B7BD0}"/>
              </a:ext>
            </a:extLst>
          </p:cNvPr>
          <p:cNvCxnSpPr>
            <a:cxnSpLocks/>
            <a:stCxn id="27" idx="2"/>
            <a:endCxn id="28" idx="0"/>
          </p:cNvCxnSpPr>
          <p:nvPr/>
        </p:nvCxnSpPr>
        <p:spPr>
          <a:xfrm>
            <a:off x="10319532" y="5118061"/>
            <a:ext cx="0" cy="3692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70CB6C93-3A14-4C03-BDF1-C2ADEB095FB5}"/>
              </a:ext>
            </a:extLst>
          </p:cNvPr>
          <p:cNvCxnSpPr>
            <a:stCxn id="8" idx="2"/>
            <a:endCxn id="12" idx="0"/>
          </p:cNvCxnSpPr>
          <p:nvPr/>
        </p:nvCxnSpPr>
        <p:spPr>
          <a:xfrm>
            <a:off x="6167103" y="1965408"/>
            <a:ext cx="0" cy="2478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0FBFB0F9-70ED-46E4-8105-42A50A523047}"/>
              </a:ext>
            </a:extLst>
          </p:cNvPr>
          <p:cNvCxnSpPr>
            <a:cxnSpLocks/>
            <a:stCxn id="17" idx="2"/>
            <a:endCxn id="20" idx="0"/>
          </p:cNvCxnSpPr>
          <p:nvPr/>
        </p:nvCxnSpPr>
        <p:spPr>
          <a:xfrm flipH="1">
            <a:off x="10319533" y="3051001"/>
            <a:ext cx="1" cy="4660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005A9ABC-F3D2-4464-9718-89E13E10BE78}"/>
              </a:ext>
            </a:extLst>
          </p:cNvPr>
          <p:cNvCxnSpPr>
            <a:stCxn id="20" idx="2"/>
            <a:endCxn id="27" idx="0"/>
          </p:cNvCxnSpPr>
          <p:nvPr/>
        </p:nvCxnSpPr>
        <p:spPr>
          <a:xfrm flipH="1">
            <a:off x="10319532" y="4067991"/>
            <a:ext cx="1" cy="4467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DBA93A6-3F2F-4BA2-92F3-8FBCB4A0B236}"/>
              </a:ext>
            </a:extLst>
          </p:cNvPr>
          <p:cNvSpPr txBox="1"/>
          <p:nvPr/>
        </p:nvSpPr>
        <p:spPr>
          <a:xfrm>
            <a:off x="124085" y="1545770"/>
            <a:ext cx="5012679" cy="2400657"/>
          </a:xfrm>
          <a:prstGeom prst="rect">
            <a:avLst/>
          </a:prstGeom>
          <a:noFill/>
        </p:spPr>
        <p:txBody>
          <a:bodyPr wrap="square" rtlCol="0">
            <a:spAutoFit/>
          </a:bodyPr>
          <a:lstStyle/>
          <a:p>
            <a:pPr marL="342900" indent="-342900" algn="just">
              <a:spcBef>
                <a:spcPts val="1200"/>
              </a:spcBef>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Input :</a:t>
            </a:r>
            <a:r>
              <a:rPr lang="en-US" sz="2000" dirty="0">
                <a:latin typeface="Times New Roman" panose="02020603050405020304" pitchFamily="18" charset="0"/>
                <a:cs typeface="Times New Roman" panose="02020603050405020304" pitchFamily="18" charset="0"/>
              </a:rPr>
              <a:t> Video</a:t>
            </a:r>
          </a:p>
          <a:p>
            <a:pPr marL="342900" indent="-342900" algn="just">
              <a:spcBef>
                <a:spcPts val="12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PPE kit detection using </a:t>
            </a:r>
            <a:r>
              <a:rPr lang="en-US" sz="2000" b="1" dirty="0">
                <a:latin typeface="Times New Roman" panose="02020603050405020304" pitchFamily="18" charset="0"/>
                <a:cs typeface="Times New Roman" panose="02020603050405020304" pitchFamily="18" charset="0"/>
              </a:rPr>
              <a:t>EfficientNet-B5.</a:t>
            </a:r>
          </a:p>
          <a:p>
            <a:pPr marL="342900" indent="-342900" algn="just">
              <a:spcBef>
                <a:spcPts val="12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Equipment detection using </a:t>
            </a:r>
            <a:r>
              <a:rPr lang="en-US" sz="2000" b="1" dirty="0">
                <a:latin typeface="Times New Roman" panose="02020603050405020304" pitchFamily="18" charset="0"/>
                <a:cs typeface="Times New Roman" panose="02020603050405020304" pitchFamily="18" charset="0"/>
              </a:rPr>
              <a:t>YOLOv4 .</a:t>
            </a:r>
          </a:p>
          <a:p>
            <a:pPr marL="342900" indent="-342900" algn="just">
              <a:spcBef>
                <a:spcPts val="1200"/>
              </a:spcBef>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Safety of worker : </a:t>
            </a:r>
            <a:r>
              <a:rPr lang="en-US" sz="2000" dirty="0">
                <a:latin typeface="Times New Roman" panose="02020603050405020304" pitchFamily="18" charset="0"/>
                <a:cs typeface="Times New Roman" panose="02020603050405020304" pitchFamily="18" charset="0"/>
              </a:rPr>
              <a:t>Distance of</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Centroids from the worker and the equipment. (Euclidean distance)</a:t>
            </a:r>
            <a:endParaRPr lang="en-IN" sz="20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29C4466-1C9D-478D-8421-E610ACFB98F7}"/>
              </a:ext>
            </a:extLst>
          </p:cNvPr>
          <p:cNvSpPr txBox="1"/>
          <p:nvPr/>
        </p:nvSpPr>
        <p:spPr>
          <a:xfrm>
            <a:off x="7059340" y="879715"/>
            <a:ext cx="3451892" cy="461665"/>
          </a:xfrm>
          <a:prstGeom prst="rect">
            <a:avLst/>
          </a:prstGeom>
          <a:noFill/>
        </p:spPr>
        <p:txBody>
          <a:bodyPr wrap="square" rtlCol="0">
            <a:spAutoFit/>
          </a:bodyPr>
          <a:lstStyle/>
          <a:p>
            <a:pPr algn="ctr"/>
            <a:r>
              <a:rPr lang="en-US" sz="2400" b="1" dirty="0">
                <a:latin typeface="Cambria Math" panose="02040503050406030204" pitchFamily="18" charset="0"/>
                <a:ea typeface="Cambria Math" panose="02040503050406030204" pitchFamily="18" charset="0"/>
              </a:rPr>
              <a:t>Work-Flow Diagram</a:t>
            </a:r>
            <a:endParaRPr lang="en-IN" sz="2400" b="1"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445101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2D595E-F11F-438A-A83A-C49E8488BF12}"/>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EDB2F181-CF38-4C6E-BAC3-8981BBBFAB82}"/>
              </a:ext>
            </a:extLst>
          </p:cNvPr>
          <p:cNvSpPr>
            <a:spLocks noGrp="1"/>
          </p:cNvSpPr>
          <p:nvPr>
            <p:ph type="ftr" sz="quarter" idx="11"/>
          </p:nvPr>
        </p:nvSpPr>
        <p:spPr/>
        <p:txBody>
          <a:bodyPr/>
          <a:lstStyle/>
          <a:p>
            <a:r>
              <a:rPr lang="en-IN"/>
              <a:t> PROJECT PRESENTATION</a:t>
            </a:r>
          </a:p>
        </p:txBody>
      </p:sp>
      <p:sp>
        <p:nvSpPr>
          <p:cNvPr id="4" name="TextBox 3">
            <a:extLst>
              <a:ext uri="{FF2B5EF4-FFF2-40B4-BE49-F238E27FC236}">
                <a16:creationId xmlns:a16="http://schemas.microsoft.com/office/drawing/2014/main" id="{439E4C96-5C5F-4C00-8B35-3A25965D8381}"/>
              </a:ext>
            </a:extLst>
          </p:cNvPr>
          <p:cNvSpPr txBox="1"/>
          <p:nvPr/>
        </p:nvSpPr>
        <p:spPr>
          <a:xfrm>
            <a:off x="1003012" y="131976"/>
            <a:ext cx="4147794" cy="523220"/>
          </a:xfrm>
          <a:prstGeom prst="rect">
            <a:avLst/>
          </a:prstGeom>
          <a:noFill/>
        </p:spPr>
        <p:txBody>
          <a:bodyPr wrap="square" rtlCol="0">
            <a:spAutoFit/>
          </a:bodyPr>
          <a:lstStyle/>
          <a:p>
            <a:r>
              <a:rPr lang="en-IN" sz="2800" b="1" u="sng" dirty="0">
                <a:latin typeface="Times New Roman" panose="02020603050405020304" pitchFamily="18" charset="0"/>
                <a:cs typeface="Times New Roman" panose="02020603050405020304" pitchFamily="18" charset="0"/>
              </a:rPr>
              <a:t>Dataset Preparation</a:t>
            </a:r>
          </a:p>
        </p:txBody>
      </p:sp>
      <p:sp>
        <p:nvSpPr>
          <p:cNvPr id="5" name="TextBox 4">
            <a:extLst>
              <a:ext uri="{FF2B5EF4-FFF2-40B4-BE49-F238E27FC236}">
                <a16:creationId xmlns:a16="http://schemas.microsoft.com/office/drawing/2014/main" id="{93AA58A3-6BBB-4BB4-BA20-8B11AF33B225}"/>
              </a:ext>
            </a:extLst>
          </p:cNvPr>
          <p:cNvSpPr txBox="1"/>
          <p:nvPr/>
        </p:nvSpPr>
        <p:spPr>
          <a:xfrm>
            <a:off x="1003012" y="886119"/>
            <a:ext cx="10441128" cy="3785652"/>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PPE kit: </a:t>
            </a:r>
          </a:p>
          <a:p>
            <a:endParaRPr lang="en-IN" sz="20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CHV, Pictor v3 and other web mined images.</a:t>
            </a: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Identify people from the images using YOLO v4</a:t>
            </a: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Bounding box divided into 4 halves – Head : 1/4</a:t>
            </a:r>
            <a:r>
              <a:rPr lang="en-IN" sz="2000" baseline="30000" dirty="0">
                <a:latin typeface="Times New Roman" panose="02020603050405020304" pitchFamily="18" charset="0"/>
                <a:cs typeface="Times New Roman" panose="02020603050405020304" pitchFamily="18" charset="0"/>
              </a:rPr>
              <a:t>th</a:t>
            </a:r>
            <a:r>
              <a:rPr lang="en-IN" sz="2000" dirty="0">
                <a:latin typeface="Times New Roman" panose="02020603050405020304" pitchFamily="18" charset="0"/>
                <a:cs typeface="Times New Roman" panose="02020603050405020304" pitchFamily="18" charset="0"/>
              </a:rPr>
              <a:t> part, Body – 2/4</a:t>
            </a:r>
            <a:r>
              <a:rPr lang="en-IN" sz="2000" baseline="30000" dirty="0">
                <a:latin typeface="Times New Roman" panose="02020603050405020304" pitchFamily="18" charset="0"/>
                <a:cs typeface="Times New Roman" panose="02020603050405020304" pitchFamily="18" charset="0"/>
              </a:rPr>
              <a:t>th</a:t>
            </a:r>
            <a:r>
              <a:rPr lang="en-IN" sz="2000" dirty="0">
                <a:latin typeface="Times New Roman" panose="02020603050405020304" pitchFamily="18" charset="0"/>
                <a:cs typeface="Times New Roman" panose="02020603050405020304" pitchFamily="18" charset="0"/>
              </a:rPr>
              <a:t> and 3/4</a:t>
            </a:r>
            <a:r>
              <a:rPr lang="en-IN" sz="2000" baseline="30000" dirty="0">
                <a:latin typeface="Times New Roman" panose="02020603050405020304" pitchFamily="18" charset="0"/>
                <a:cs typeface="Times New Roman" panose="02020603050405020304" pitchFamily="18" charset="0"/>
              </a:rPr>
              <a:t>th</a:t>
            </a:r>
            <a:r>
              <a:rPr lang="en-IN" sz="2000" dirty="0">
                <a:latin typeface="Times New Roman" panose="02020603050405020304" pitchFamily="18" charset="0"/>
                <a:cs typeface="Times New Roman" panose="02020603050405020304" pitchFamily="18" charset="0"/>
              </a:rPr>
              <a:t> part, Leg- final part</a:t>
            </a:r>
          </a:p>
          <a:p>
            <a:pPr marL="342900" indent="-34290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cs typeface="Times New Roman" panose="02020603050405020304" pitchFamily="18" charset="0"/>
              </a:rPr>
              <a:t>Construction Equipment / Tools :</a:t>
            </a:r>
          </a:p>
          <a:p>
            <a:endParaRPr lang="en-IN" sz="20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ACID, MOCS, Google v6 tools and web mined tools images.</a:t>
            </a: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Custom labelled used CVAT tool. – ‘Equipment’ and ‘Tool’</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22041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E67BCE-0B56-49CF-9DDC-79422C119D18}"/>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440CC638-53E3-49D6-A397-3342AF293F30}"/>
              </a:ext>
            </a:extLst>
          </p:cNvPr>
          <p:cNvSpPr>
            <a:spLocks noGrp="1"/>
          </p:cNvSpPr>
          <p:nvPr>
            <p:ph type="ftr" sz="quarter" idx="11"/>
          </p:nvPr>
        </p:nvSpPr>
        <p:spPr/>
        <p:txBody>
          <a:bodyPr/>
          <a:lstStyle/>
          <a:p>
            <a:r>
              <a:rPr lang="en-IN"/>
              <a:t> PROJECT PRESENTATION</a:t>
            </a:r>
          </a:p>
        </p:txBody>
      </p:sp>
      <p:sp>
        <p:nvSpPr>
          <p:cNvPr id="5" name="TextBox 4">
            <a:extLst>
              <a:ext uri="{FF2B5EF4-FFF2-40B4-BE49-F238E27FC236}">
                <a16:creationId xmlns:a16="http://schemas.microsoft.com/office/drawing/2014/main" id="{08984421-A333-4F00-A4EA-04DC906A5C85}"/>
              </a:ext>
            </a:extLst>
          </p:cNvPr>
          <p:cNvSpPr txBox="1"/>
          <p:nvPr/>
        </p:nvSpPr>
        <p:spPr>
          <a:xfrm>
            <a:off x="3686185" y="179109"/>
            <a:ext cx="4601537" cy="646331"/>
          </a:xfrm>
          <a:prstGeom prst="rect">
            <a:avLst/>
          </a:prstGeom>
          <a:noFill/>
        </p:spPr>
        <p:txBody>
          <a:bodyPr wrap="square" rtlCol="0">
            <a:spAutoFit/>
          </a:bodyPr>
          <a:lstStyle/>
          <a:p>
            <a:r>
              <a:rPr lang="en-US" sz="3600" b="1" u="sng" dirty="0">
                <a:latin typeface="Times New Roman" panose="02020603050405020304" pitchFamily="18" charset="0"/>
                <a:cs typeface="Times New Roman" panose="02020603050405020304" pitchFamily="18" charset="0"/>
              </a:rPr>
              <a:t>DESIGN DIAGRAMS</a:t>
            </a:r>
            <a:endParaRPr lang="en-IN" sz="3600" b="1" u="sng"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9B88EAA2-D1DF-48F2-92B0-90BEF4BA4B64}"/>
              </a:ext>
            </a:extLst>
          </p:cNvPr>
          <p:cNvSpPr txBox="1"/>
          <p:nvPr/>
        </p:nvSpPr>
        <p:spPr>
          <a:xfrm>
            <a:off x="405351" y="1061242"/>
            <a:ext cx="2564091" cy="400110"/>
          </a:xfrm>
          <a:prstGeom prst="rect">
            <a:avLst/>
          </a:prstGeom>
          <a:noFill/>
        </p:spPr>
        <p:txBody>
          <a:bodyPr wrap="square" rtlCol="0">
            <a:spAutoFit/>
          </a:bodyPr>
          <a:lstStyle/>
          <a:p>
            <a:r>
              <a:rPr lang="en-US" sz="2000" b="1" u="sng" dirty="0">
                <a:latin typeface="Times New Roman" panose="02020603050405020304" pitchFamily="18" charset="0"/>
                <a:cs typeface="Times New Roman" panose="02020603050405020304" pitchFamily="18" charset="0"/>
              </a:rPr>
              <a:t>PPE Kit Detection</a:t>
            </a:r>
            <a:endParaRPr lang="en-IN" sz="2000" b="1" u="sng"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B9EE2641-B47E-46D7-9C59-6A9EC01C4396}"/>
              </a:ext>
            </a:extLst>
          </p:cNvPr>
          <p:cNvSpPr txBox="1"/>
          <p:nvPr/>
        </p:nvSpPr>
        <p:spPr>
          <a:xfrm>
            <a:off x="320511" y="1630837"/>
            <a:ext cx="5033914" cy="1938992"/>
          </a:xfrm>
          <a:prstGeom prst="rect">
            <a:avLst/>
          </a:prstGeom>
          <a:noFill/>
        </p:spPr>
        <p:txBody>
          <a:bodyPr wrap="square" rtlCol="0">
            <a:spAutoFit/>
          </a:bodyPr>
          <a:lstStyle/>
          <a:p>
            <a:pPr marL="285750" indent="-285750" algn="just">
              <a:spcBef>
                <a:spcPts val="180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Pre-Processing</a:t>
            </a:r>
            <a:r>
              <a:rPr lang="en-US" dirty="0">
                <a:latin typeface="Times New Roman" panose="02020603050405020304" pitchFamily="18" charset="0"/>
                <a:cs typeface="Times New Roman" panose="02020603050405020304" pitchFamily="18" charset="0"/>
              </a:rPr>
              <a:t> : Image Resizing- 456x456x3, Image Augmentation – flipping, rotation.</a:t>
            </a:r>
          </a:p>
          <a:p>
            <a:pPr marL="285750" indent="-285750" algn="just">
              <a:spcBef>
                <a:spcPts val="180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Efficient-Net B5 </a:t>
            </a:r>
            <a:r>
              <a:rPr lang="en-US" dirty="0">
                <a:latin typeface="Times New Roman" panose="02020603050405020304" pitchFamily="18" charset="0"/>
                <a:cs typeface="Times New Roman" panose="02020603050405020304" pitchFamily="18" charset="0"/>
              </a:rPr>
              <a:t>pre-trained on ImageNet dataset.</a:t>
            </a:r>
          </a:p>
          <a:p>
            <a:pPr marL="285750" indent="-285750" algn="just">
              <a:spcBef>
                <a:spcPts val="1800"/>
              </a:spcBef>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15A9BA80-65F0-4E45-8C5C-8812E0BFCE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2935" y="1333220"/>
            <a:ext cx="6210838" cy="3025402"/>
          </a:xfrm>
          <a:prstGeom prst="rect">
            <a:avLst/>
          </a:prstGeom>
        </p:spPr>
      </p:pic>
    </p:spTree>
    <p:extLst>
      <p:ext uri="{BB962C8B-B14F-4D97-AF65-F5344CB8AC3E}">
        <p14:creationId xmlns:p14="http://schemas.microsoft.com/office/powerpoint/2010/main" val="155836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815DFA-CD76-4BBB-8C36-6C33317D58C4}"/>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FDA30518-E222-4F24-8EF2-32AC53CD2FBC}"/>
              </a:ext>
            </a:extLst>
          </p:cNvPr>
          <p:cNvSpPr>
            <a:spLocks noGrp="1"/>
          </p:cNvSpPr>
          <p:nvPr>
            <p:ph type="ftr" sz="quarter" idx="11"/>
          </p:nvPr>
        </p:nvSpPr>
        <p:spPr/>
        <p:txBody>
          <a:bodyPr/>
          <a:lstStyle/>
          <a:p>
            <a:r>
              <a:rPr lang="en-IN"/>
              <a:t> PROJECT PRESENTATION</a:t>
            </a:r>
            <a:endParaRPr lang="en-IN" dirty="0"/>
          </a:p>
        </p:txBody>
      </p:sp>
      <p:sp>
        <p:nvSpPr>
          <p:cNvPr id="6" name="TextBox 5">
            <a:extLst>
              <a:ext uri="{FF2B5EF4-FFF2-40B4-BE49-F238E27FC236}">
                <a16:creationId xmlns:a16="http://schemas.microsoft.com/office/drawing/2014/main" id="{42CE3FC2-B86A-438F-82A7-E50E1C9466DD}"/>
              </a:ext>
            </a:extLst>
          </p:cNvPr>
          <p:cNvSpPr txBox="1"/>
          <p:nvPr/>
        </p:nvSpPr>
        <p:spPr>
          <a:xfrm>
            <a:off x="2990915" y="33090"/>
            <a:ext cx="6909543" cy="646331"/>
          </a:xfrm>
          <a:prstGeom prst="rect">
            <a:avLst/>
          </a:prstGeom>
          <a:noFill/>
        </p:spPr>
        <p:txBody>
          <a:bodyPr wrap="square" rtlCol="0">
            <a:spAutoFit/>
          </a:bodyPr>
          <a:lstStyle/>
          <a:p>
            <a:r>
              <a:rPr lang="en-US" sz="3600" b="1" u="sng" dirty="0">
                <a:latin typeface="Times New Roman" panose="02020603050405020304" pitchFamily="18" charset="0"/>
                <a:cs typeface="Times New Roman" panose="02020603050405020304" pitchFamily="18" charset="0"/>
              </a:rPr>
              <a:t>DESIGN DIAGRAMS (Contd.)</a:t>
            </a:r>
            <a:endParaRPr lang="en-IN" sz="3600" b="1" u="sng"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2169BCAD-1BAD-497F-BF4E-E9EC03A51D98}"/>
              </a:ext>
            </a:extLst>
          </p:cNvPr>
          <p:cNvSpPr txBox="1"/>
          <p:nvPr/>
        </p:nvSpPr>
        <p:spPr>
          <a:xfrm>
            <a:off x="245402" y="980388"/>
            <a:ext cx="3676149" cy="400110"/>
          </a:xfrm>
          <a:prstGeom prst="rect">
            <a:avLst/>
          </a:prstGeom>
          <a:noFill/>
        </p:spPr>
        <p:txBody>
          <a:bodyPr wrap="square" rtlCol="0">
            <a:spAutoFit/>
          </a:bodyPr>
          <a:lstStyle/>
          <a:p>
            <a:r>
              <a:rPr lang="en-US" sz="2000" b="1" u="sng" dirty="0">
                <a:latin typeface="Times New Roman" panose="02020603050405020304" pitchFamily="18" charset="0"/>
                <a:cs typeface="Times New Roman" panose="02020603050405020304" pitchFamily="18" charset="0"/>
              </a:rPr>
              <a:t>Construction Object Detection</a:t>
            </a:r>
            <a:endParaRPr lang="en-IN" sz="2000" b="1" u="sng"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37989516-82BA-42C2-A11C-4A21680FB7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2954" y="4167614"/>
            <a:ext cx="7543163" cy="1332654"/>
          </a:xfrm>
          <a:prstGeom prst="rect">
            <a:avLst/>
          </a:prstGeom>
        </p:spPr>
      </p:pic>
      <p:sp>
        <p:nvSpPr>
          <p:cNvPr id="10" name="TextBox 9">
            <a:extLst>
              <a:ext uri="{FF2B5EF4-FFF2-40B4-BE49-F238E27FC236}">
                <a16:creationId xmlns:a16="http://schemas.microsoft.com/office/drawing/2014/main" id="{DF0A7DD8-45CB-475B-8472-1CE88B941A2E}"/>
              </a:ext>
            </a:extLst>
          </p:cNvPr>
          <p:cNvSpPr txBox="1"/>
          <p:nvPr/>
        </p:nvSpPr>
        <p:spPr>
          <a:xfrm>
            <a:off x="367645" y="1762812"/>
            <a:ext cx="10844838" cy="1669944"/>
          </a:xfrm>
          <a:prstGeom prst="rect">
            <a:avLst/>
          </a:prstGeom>
          <a:noFill/>
        </p:spPr>
        <p:txBody>
          <a:bodyPr wrap="square" rtlCol="0">
            <a:spAutoFit/>
          </a:bodyPr>
          <a:lstStyle/>
          <a:p>
            <a:pPr marL="285750" indent="-285750" algn="just">
              <a:lnSpc>
                <a:spcPct val="20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Pre-Processing : </a:t>
            </a:r>
            <a:r>
              <a:rPr lang="en-US" dirty="0">
                <a:latin typeface="Times New Roman" panose="02020603050405020304" pitchFamily="18" charset="0"/>
                <a:cs typeface="Times New Roman" panose="02020603050405020304" pitchFamily="18" charset="0"/>
              </a:rPr>
              <a:t>Image Resizing – 416x416x3 </a:t>
            </a:r>
            <a:endParaRPr lang="en-US" b="1" dirty="0">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Pre-trained YOLOv4 model trained on COCO dataset.</a:t>
            </a:r>
          </a:p>
          <a:p>
            <a:pPr marL="285750" indent="-285750" algn="just">
              <a:lnSpc>
                <a:spcPct val="20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25041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2788C5-4F28-4999-B533-A57435633F0E}"/>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4FFDDC73-304F-4671-BFAC-576C37FACD17}"/>
              </a:ext>
            </a:extLst>
          </p:cNvPr>
          <p:cNvSpPr>
            <a:spLocks noGrp="1"/>
          </p:cNvSpPr>
          <p:nvPr>
            <p:ph type="ftr" sz="quarter" idx="11"/>
          </p:nvPr>
        </p:nvSpPr>
        <p:spPr/>
        <p:txBody>
          <a:bodyPr/>
          <a:lstStyle/>
          <a:p>
            <a:r>
              <a:rPr lang="en-IN"/>
              <a:t> PROJECT PRESENTATION</a:t>
            </a:r>
          </a:p>
        </p:txBody>
      </p:sp>
      <p:sp>
        <p:nvSpPr>
          <p:cNvPr id="6" name="TextBox 5">
            <a:extLst>
              <a:ext uri="{FF2B5EF4-FFF2-40B4-BE49-F238E27FC236}">
                <a16:creationId xmlns:a16="http://schemas.microsoft.com/office/drawing/2014/main" id="{73CDFF92-AA40-42A1-8B77-6EFB22168E2B}"/>
              </a:ext>
            </a:extLst>
          </p:cNvPr>
          <p:cNvSpPr txBox="1"/>
          <p:nvPr/>
        </p:nvSpPr>
        <p:spPr>
          <a:xfrm>
            <a:off x="226243" y="-44559"/>
            <a:ext cx="4911645" cy="523220"/>
          </a:xfrm>
          <a:prstGeom prst="rect">
            <a:avLst/>
          </a:prstGeom>
          <a:noFill/>
        </p:spPr>
        <p:txBody>
          <a:bodyPr wrap="square" rtlCol="0">
            <a:spAutoFit/>
          </a:bodyPr>
          <a:lstStyle/>
          <a:p>
            <a:pPr algn="ctr"/>
            <a:r>
              <a:rPr lang="en-US" sz="2800" b="1" u="sng" dirty="0">
                <a:latin typeface="Times New Roman" panose="02020603050405020304" pitchFamily="18" charset="0"/>
                <a:cs typeface="Times New Roman" panose="02020603050405020304" pitchFamily="18" charset="0"/>
              </a:rPr>
              <a:t>ARCHITECTURE</a:t>
            </a:r>
            <a:endParaRPr lang="en-IN" sz="2800" b="1" u="sng"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4DAE1358-8052-453A-A550-7D38BEF5F1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1547" y="588280"/>
            <a:ext cx="10547965" cy="5681439"/>
          </a:xfrm>
          <a:prstGeom prst="rect">
            <a:avLst/>
          </a:prstGeom>
        </p:spPr>
      </p:pic>
    </p:spTree>
    <p:extLst>
      <p:ext uri="{BB962C8B-B14F-4D97-AF65-F5344CB8AC3E}">
        <p14:creationId xmlns:p14="http://schemas.microsoft.com/office/powerpoint/2010/main" val="11539516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9E6A68-E1E5-4693-8FD0-71F5634DADD6}"/>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87DEFF38-9577-4A8F-BF29-62D0250A4E20}"/>
              </a:ext>
            </a:extLst>
          </p:cNvPr>
          <p:cNvSpPr>
            <a:spLocks noGrp="1"/>
          </p:cNvSpPr>
          <p:nvPr>
            <p:ph type="ftr" sz="quarter" idx="11"/>
          </p:nvPr>
        </p:nvSpPr>
        <p:spPr/>
        <p:txBody>
          <a:bodyPr/>
          <a:lstStyle/>
          <a:p>
            <a:r>
              <a:rPr lang="en-IN"/>
              <a:t> PROJECT PRESENTATION</a:t>
            </a:r>
          </a:p>
        </p:txBody>
      </p:sp>
      <p:sp>
        <p:nvSpPr>
          <p:cNvPr id="5" name="TextBox 4">
            <a:extLst>
              <a:ext uri="{FF2B5EF4-FFF2-40B4-BE49-F238E27FC236}">
                <a16:creationId xmlns:a16="http://schemas.microsoft.com/office/drawing/2014/main" id="{1921FEC8-1768-4DA7-8B49-7653A7C2B68C}"/>
              </a:ext>
            </a:extLst>
          </p:cNvPr>
          <p:cNvSpPr txBox="1"/>
          <p:nvPr/>
        </p:nvSpPr>
        <p:spPr>
          <a:xfrm>
            <a:off x="3686185" y="195833"/>
            <a:ext cx="5335571"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EXPERIMENTAL RESULTS</a:t>
            </a:r>
          </a:p>
        </p:txBody>
      </p:sp>
      <p:sp>
        <p:nvSpPr>
          <p:cNvPr id="7" name="TextBox 6">
            <a:extLst>
              <a:ext uri="{FF2B5EF4-FFF2-40B4-BE49-F238E27FC236}">
                <a16:creationId xmlns:a16="http://schemas.microsoft.com/office/drawing/2014/main" id="{A5B3A6C9-DE38-4A62-8E46-F78CF3DCC84D}"/>
              </a:ext>
            </a:extLst>
          </p:cNvPr>
          <p:cNvSpPr txBox="1"/>
          <p:nvPr/>
        </p:nvSpPr>
        <p:spPr>
          <a:xfrm>
            <a:off x="458572" y="958997"/>
            <a:ext cx="9262777" cy="1015663"/>
          </a:xfrm>
          <a:prstGeom prst="rect">
            <a:avLst/>
          </a:prstGeom>
          <a:noFill/>
        </p:spPr>
        <p:txBody>
          <a:bodyPr wrap="square" rtlCol="0">
            <a:spAutoFit/>
          </a:bodyPr>
          <a:lstStyle/>
          <a:p>
            <a:r>
              <a:rPr lang="en-US" sz="2000" b="1" u="sng" dirty="0">
                <a:latin typeface="Times New Roman" panose="02020603050405020304" pitchFamily="18" charset="0"/>
                <a:cs typeface="Times New Roman" panose="02020603050405020304" pitchFamily="18" charset="0"/>
              </a:rPr>
              <a:t>PPE kit detection</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98.48% for hard-hat, 99.43% for vest and 91.00% for shoes. </a:t>
            </a:r>
          </a:p>
        </p:txBody>
      </p:sp>
      <p:pic>
        <p:nvPicPr>
          <p:cNvPr id="8" name="Picture 7" descr="C:\Users\ashwa\AppData\Local\Microsoft\Windows\INetCache\Content.MSO\329B3876.tmp">
            <a:extLst>
              <a:ext uri="{FF2B5EF4-FFF2-40B4-BE49-F238E27FC236}">
                <a16:creationId xmlns:a16="http://schemas.microsoft.com/office/drawing/2014/main" id="{E96C2F65-731E-4F58-8217-3B0E128619B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19286" y="2036126"/>
            <a:ext cx="4078036" cy="3147747"/>
          </a:xfrm>
          <a:prstGeom prst="rect">
            <a:avLst/>
          </a:prstGeom>
          <a:noFill/>
          <a:ln>
            <a:noFill/>
          </a:ln>
        </p:spPr>
      </p:pic>
      <p:pic>
        <p:nvPicPr>
          <p:cNvPr id="9" name="Picture 8" descr="C:\Users\ashwa\AppData\Local\Microsoft\Windows\INetCache\Content.MSO\24AC13F4.tmp">
            <a:extLst>
              <a:ext uri="{FF2B5EF4-FFF2-40B4-BE49-F238E27FC236}">
                <a16:creationId xmlns:a16="http://schemas.microsoft.com/office/drawing/2014/main" id="{874D5802-E35F-4211-91F7-2435474B85C4}"/>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636278" y="1986358"/>
            <a:ext cx="3805855" cy="3506034"/>
          </a:xfrm>
          <a:prstGeom prst="rect">
            <a:avLst/>
          </a:prstGeom>
          <a:noFill/>
          <a:ln>
            <a:noFill/>
          </a:ln>
        </p:spPr>
      </p:pic>
      <p:pic>
        <p:nvPicPr>
          <p:cNvPr id="10" name="Picture 9" descr="C:\Users\ashwa\AppData\Local\Microsoft\Windows\INetCache\Content.MSO\563E4222.tmp">
            <a:extLst>
              <a:ext uri="{FF2B5EF4-FFF2-40B4-BE49-F238E27FC236}">
                <a16:creationId xmlns:a16="http://schemas.microsoft.com/office/drawing/2014/main" id="{38675018-1D18-417C-A006-A5964918DF3A}"/>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8442133" y="1857648"/>
            <a:ext cx="3590749" cy="3848598"/>
          </a:xfrm>
          <a:prstGeom prst="rect">
            <a:avLst/>
          </a:prstGeom>
          <a:noFill/>
          <a:ln>
            <a:noFill/>
          </a:ln>
        </p:spPr>
      </p:pic>
      <p:sp>
        <p:nvSpPr>
          <p:cNvPr id="11" name="TextBox 10">
            <a:extLst>
              <a:ext uri="{FF2B5EF4-FFF2-40B4-BE49-F238E27FC236}">
                <a16:creationId xmlns:a16="http://schemas.microsoft.com/office/drawing/2014/main" id="{F8DD6733-001C-4B5A-B776-47136D845C95}"/>
              </a:ext>
            </a:extLst>
          </p:cNvPr>
          <p:cNvSpPr txBox="1"/>
          <p:nvPr/>
        </p:nvSpPr>
        <p:spPr>
          <a:xfrm>
            <a:off x="1531218" y="5262830"/>
            <a:ext cx="2154967" cy="338554"/>
          </a:xfrm>
          <a:prstGeom prst="rect">
            <a:avLst/>
          </a:prstGeom>
          <a:noFill/>
        </p:spPr>
        <p:txBody>
          <a:bodyPr wrap="square" rtlCol="0">
            <a:spAutoFit/>
          </a:bodyPr>
          <a:lstStyle/>
          <a:p>
            <a:pPr algn="ctr"/>
            <a:r>
              <a:rPr lang="en-IN" sz="1600" b="1" dirty="0"/>
              <a:t>Hard-Hat</a:t>
            </a:r>
          </a:p>
        </p:txBody>
      </p:sp>
      <p:sp>
        <p:nvSpPr>
          <p:cNvPr id="12" name="TextBox 11">
            <a:extLst>
              <a:ext uri="{FF2B5EF4-FFF2-40B4-BE49-F238E27FC236}">
                <a16:creationId xmlns:a16="http://schemas.microsoft.com/office/drawing/2014/main" id="{1A7E3604-0380-47A0-8315-7AABA560C4FD}"/>
              </a:ext>
            </a:extLst>
          </p:cNvPr>
          <p:cNvSpPr txBox="1"/>
          <p:nvPr/>
        </p:nvSpPr>
        <p:spPr>
          <a:xfrm>
            <a:off x="9375291" y="5706246"/>
            <a:ext cx="2154967" cy="338554"/>
          </a:xfrm>
          <a:prstGeom prst="rect">
            <a:avLst/>
          </a:prstGeom>
          <a:noFill/>
        </p:spPr>
        <p:txBody>
          <a:bodyPr wrap="square" rtlCol="0">
            <a:spAutoFit/>
          </a:bodyPr>
          <a:lstStyle/>
          <a:p>
            <a:pPr algn="ctr"/>
            <a:r>
              <a:rPr lang="en-IN" sz="1600" b="1" dirty="0"/>
              <a:t>Shoes</a:t>
            </a:r>
          </a:p>
        </p:txBody>
      </p:sp>
      <p:sp>
        <p:nvSpPr>
          <p:cNvPr id="13" name="TextBox 12">
            <a:extLst>
              <a:ext uri="{FF2B5EF4-FFF2-40B4-BE49-F238E27FC236}">
                <a16:creationId xmlns:a16="http://schemas.microsoft.com/office/drawing/2014/main" id="{6DD40693-5E44-48C2-A470-DF41CB0D28F2}"/>
              </a:ext>
            </a:extLst>
          </p:cNvPr>
          <p:cNvSpPr txBox="1"/>
          <p:nvPr/>
        </p:nvSpPr>
        <p:spPr>
          <a:xfrm>
            <a:off x="5709814" y="5521580"/>
            <a:ext cx="2154967" cy="338554"/>
          </a:xfrm>
          <a:prstGeom prst="rect">
            <a:avLst/>
          </a:prstGeom>
          <a:noFill/>
        </p:spPr>
        <p:txBody>
          <a:bodyPr wrap="square" rtlCol="0">
            <a:spAutoFit/>
          </a:bodyPr>
          <a:lstStyle/>
          <a:p>
            <a:pPr algn="ctr"/>
            <a:r>
              <a:rPr lang="en-IN" sz="1600" b="1" dirty="0"/>
              <a:t>Vest</a:t>
            </a:r>
          </a:p>
        </p:txBody>
      </p:sp>
    </p:spTree>
    <p:extLst>
      <p:ext uri="{BB962C8B-B14F-4D97-AF65-F5344CB8AC3E}">
        <p14:creationId xmlns:p14="http://schemas.microsoft.com/office/powerpoint/2010/main" val="31396746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912747-AB9E-4FBD-9837-4EE7333BA468}"/>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7181EA80-3943-4BE8-B760-528781B8117B}"/>
              </a:ext>
            </a:extLst>
          </p:cNvPr>
          <p:cNvSpPr>
            <a:spLocks noGrp="1"/>
          </p:cNvSpPr>
          <p:nvPr>
            <p:ph type="ftr" sz="quarter" idx="11"/>
          </p:nvPr>
        </p:nvSpPr>
        <p:spPr/>
        <p:txBody>
          <a:bodyPr/>
          <a:lstStyle/>
          <a:p>
            <a:r>
              <a:rPr lang="en-IN"/>
              <a:t> PROJECT PRESENTATION</a:t>
            </a:r>
          </a:p>
        </p:txBody>
      </p:sp>
      <p:sp>
        <p:nvSpPr>
          <p:cNvPr id="5" name="TextBox 4">
            <a:extLst>
              <a:ext uri="{FF2B5EF4-FFF2-40B4-BE49-F238E27FC236}">
                <a16:creationId xmlns:a16="http://schemas.microsoft.com/office/drawing/2014/main" id="{F80733A5-3977-4EC1-A07F-AE864BE83C0B}"/>
              </a:ext>
            </a:extLst>
          </p:cNvPr>
          <p:cNvSpPr txBox="1"/>
          <p:nvPr/>
        </p:nvSpPr>
        <p:spPr>
          <a:xfrm>
            <a:off x="1008669" y="433633"/>
            <a:ext cx="2997724" cy="400110"/>
          </a:xfrm>
          <a:prstGeom prst="rect">
            <a:avLst/>
          </a:prstGeom>
          <a:noFill/>
        </p:spPr>
        <p:txBody>
          <a:bodyPr wrap="square" rtlCol="0">
            <a:spAutoFit/>
          </a:bodyPr>
          <a:lstStyle/>
          <a:p>
            <a:r>
              <a:rPr lang="en-IN" sz="2000" b="1" u="sng" dirty="0">
                <a:latin typeface="Times New Roman" panose="02020603050405020304" pitchFamily="18" charset="0"/>
                <a:cs typeface="Times New Roman" panose="02020603050405020304" pitchFamily="18" charset="0"/>
              </a:rPr>
              <a:t>Equipment Detection: </a:t>
            </a:r>
          </a:p>
        </p:txBody>
      </p:sp>
      <p:sp>
        <p:nvSpPr>
          <p:cNvPr id="6" name="TextBox 5">
            <a:extLst>
              <a:ext uri="{FF2B5EF4-FFF2-40B4-BE49-F238E27FC236}">
                <a16:creationId xmlns:a16="http://schemas.microsoft.com/office/drawing/2014/main" id="{AF1DA8DD-2386-4F29-8AD9-A81E8EC513C8}"/>
              </a:ext>
            </a:extLst>
          </p:cNvPr>
          <p:cNvSpPr txBox="1"/>
          <p:nvPr/>
        </p:nvSpPr>
        <p:spPr>
          <a:xfrm>
            <a:off x="988264" y="1055802"/>
            <a:ext cx="9568206" cy="369332"/>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About 1000 images of construction equipment and 100 images of tools were used for the training</a:t>
            </a:r>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D78A0123-89AE-40E0-8390-8C8D112635A4}"/>
              </a:ext>
            </a:extLst>
          </p:cNvPr>
          <p:cNvPicPr/>
          <p:nvPr/>
        </p:nvPicPr>
        <p:blipFill rotWithShape="1">
          <a:blip r:embed="rId2">
            <a:extLst>
              <a:ext uri="{28A0092B-C50C-407E-A947-70E740481C1C}">
                <a14:useLocalDpi xmlns:a14="http://schemas.microsoft.com/office/drawing/2010/main" val="0"/>
              </a:ext>
            </a:extLst>
          </a:blip>
          <a:srcRect b="39404"/>
          <a:stretch/>
        </p:blipFill>
        <p:spPr bwMode="auto">
          <a:xfrm>
            <a:off x="148590" y="1762738"/>
            <a:ext cx="6365331" cy="4001134"/>
          </a:xfrm>
          <a:prstGeom prst="rect">
            <a:avLst/>
          </a:prstGeom>
          <a:noFill/>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5355CB79-FD5B-463E-85E1-3A7A79EFF23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597035" y="1425134"/>
            <a:ext cx="5594965" cy="4697047"/>
          </a:xfrm>
          <a:prstGeom prst="rect">
            <a:avLst/>
          </a:prstGeom>
          <a:noFill/>
          <a:ln>
            <a:noFill/>
          </a:ln>
        </p:spPr>
      </p:pic>
    </p:spTree>
    <p:extLst>
      <p:ext uri="{BB962C8B-B14F-4D97-AF65-F5344CB8AC3E}">
        <p14:creationId xmlns:p14="http://schemas.microsoft.com/office/powerpoint/2010/main" val="25302819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D91948-B093-4F1E-9055-CED1D99EFF26}"/>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1E77E13A-68AF-4190-ACF0-6DC6B11DB720}"/>
              </a:ext>
            </a:extLst>
          </p:cNvPr>
          <p:cNvSpPr>
            <a:spLocks noGrp="1"/>
          </p:cNvSpPr>
          <p:nvPr>
            <p:ph type="ftr" sz="quarter" idx="11"/>
          </p:nvPr>
        </p:nvSpPr>
        <p:spPr/>
        <p:txBody>
          <a:bodyPr/>
          <a:lstStyle/>
          <a:p>
            <a:r>
              <a:rPr lang="en-IN"/>
              <a:t> PROJECT PRESENTATION</a:t>
            </a:r>
          </a:p>
        </p:txBody>
      </p:sp>
      <p:pic>
        <p:nvPicPr>
          <p:cNvPr id="5" name="Picture 4">
            <a:extLst>
              <a:ext uri="{FF2B5EF4-FFF2-40B4-BE49-F238E27FC236}">
                <a16:creationId xmlns:a16="http://schemas.microsoft.com/office/drawing/2014/main" id="{97129FE0-0BE6-477F-9C31-8FB0FC5817E8}"/>
              </a:ext>
            </a:extLst>
          </p:cNvPr>
          <p:cNvPicPr/>
          <p:nvPr/>
        </p:nvPicPr>
        <p:blipFill rotWithShape="1">
          <a:blip r:embed="rId2">
            <a:extLst>
              <a:ext uri="{28A0092B-C50C-407E-A947-70E740481C1C}">
                <a14:useLocalDpi xmlns:a14="http://schemas.microsoft.com/office/drawing/2010/main" val="0"/>
              </a:ext>
            </a:extLst>
          </a:blip>
          <a:srcRect r="20742"/>
          <a:stretch/>
        </p:blipFill>
        <p:spPr bwMode="auto">
          <a:xfrm>
            <a:off x="202925" y="982738"/>
            <a:ext cx="6282716" cy="4286846"/>
          </a:xfrm>
          <a:prstGeom prst="rect">
            <a:avLst/>
          </a:prstGeom>
          <a:noFill/>
          <a:ln>
            <a:noFill/>
          </a:ln>
        </p:spPr>
      </p:pic>
      <p:pic>
        <p:nvPicPr>
          <p:cNvPr id="6" name="Picture 5">
            <a:extLst>
              <a:ext uri="{FF2B5EF4-FFF2-40B4-BE49-F238E27FC236}">
                <a16:creationId xmlns:a16="http://schemas.microsoft.com/office/drawing/2014/main" id="{9CC56533-35DF-48C1-9654-1D41EA5EEA17}"/>
              </a:ext>
            </a:extLst>
          </p:cNvPr>
          <p:cNvPicPr/>
          <p:nvPr/>
        </p:nvPicPr>
        <p:blipFill rotWithShape="1">
          <a:blip r:embed="rId3">
            <a:extLst>
              <a:ext uri="{28A0092B-C50C-407E-A947-70E740481C1C}">
                <a14:useLocalDpi xmlns:a14="http://schemas.microsoft.com/office/drawing/2010/main" val="0"/>
              </a:ext>
            </a:extLst>
          </a:blip>
          <a:srcRect l="20278"/>
          <a:stretch/>
        </p:blipFill>
        <p:spPr bwMode="auto">
          <a:xfrm>
            <a:off x="6619567" y="982737"/>
            <a:ext cx="5369508" cy="4202005"/>
          </a:xfrm>
          <a:prstGeom prst="rect">
            <a:avLst/>
          </a:prstGeom>
          <a:noFill/>
          <a:ln>
            <a:noFill/>
          </a:ln>
        </p:spPr>
      </p:pic>
      <p:sp>
        <p:nvSpPr>
          <p:cNvPr id="7" name="TextBox 6">
            <a:extLst>
              <a:ext uri="{FF2B5EF4-FFF2-40B4-BE49-F238E27FC236}">
                <a16:creationId xmlns:a16="http://schemas.microsoft.com/office/drawing/2014/main" id="{399E9F4E-275C-45C3-A937-472A67BF5DFF}"/>
              </a:ext>
            </a:extLst>
          </p:cNvPr>
          <p:cNvSpPr txBox="1"/>
          <p:nvPr/>
        </p:nvSpPr>
        <p:spPr>
          <a:xfrm>
            <a:off x="641023" y="150829"/>
            <a:ext cx="3544478" cy="400110"/>
          </a:xfrm>
          <a:prstGeom prst="rect">
            <a:avLst/>
          </a:prstGeom>
          <a:noFill/>
        </p:spPr>
        <p:txBody>
          <a:bodyPr wrap="square" rtlCol="0">
            <a:spAutoFit/>
          </a:bodyPr>
          <a:lstStyle/>
          <a:p>
            <a:r>
              <a:rPr lang="en-IN" sz="2000" b="1" u="sng" dirty="0">
                <a:latin typeface="Times New Roman" panose="02020603050405020304" pitchFamily="18" charset="0"/>
                <a:cs typeface="Times New Roman" panose="02020603050405020304" pitchFamily="18" charset="0"/>
              </a:rPr>
              <a:t>Equipment Detection Output</a:t>
            </a:r>
          </a:p>
        </p:txBody>
      </p:sp>
    </p:spTree>
    <p:extLst>
      <p:ext uri="{BB962C8B-B14F-4D97-AF65-F5344CB8AC3E}">
        <p14:creationId xmlns:p14="http://schemas.microsoft.com/office/powerpoint/2010/main" val="15718608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735847-58A0-45C2-8A53-9E99637878B6}"/>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38E17773-EF32-41D0-B318-3B2CBDCA6E12}"/>
              </a:ext>
            </a:extLst>
          </p:cNvPr>
          <p:cNvSpPr>
            <a:spLocks noGrp="1"/>
          </p:cNvSpPr>
          <p:nvPr>
            <p:ph type="ftr" sz="quarter" idx="11"/>
          </p:nvPr>
        </p:nvSpPr>
        <p:spPr/>
        <p:txBody>
          <a:bodyPr/>
          <a:lstStyle/>
          <a:p>
            <a:r>
              <a:rPr lang="en-IN"/>
              <a:t> PROJECT PRESENTATION</a:t>
            </a:r>
          </a:p>
        </p:txBody>
      </p:sp>
      <p:pic>
        <p:nvPicPr>
          <p:cNvPr id="5" name="Picture 4">
            <a:extLst>
              <a:ext uri="{FF2B5EF4-FFF2-40B4-BE49-F238E27FC236}">
                <a16:creationId xmlns:a16="http://schemas.microsoft.com/office/drawing/2014/main" id="{9AA58EF6-5419-4821-B006-4118B2FFC89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806408" y="1534480"/>
            <a:ext cx="3061970" cy="2914015"/>
          </a:xfrm>
          <a:prstGeom prst="rect">
            <a:avLst/>
          </a:prstGeom>
          <a:noFill/>
          <a:ln>
            <a:noFill/>
          </a:ln>
        </p:spPr>
      </p:pic>
      <p:pic>
        <p:nvPicPr>
          <p:cNvPr id="6" name="Picture 5">
            <a:extLst>
              <a:ext uri="{FF2B5EF4-FFF2-40B4-BE49-F238E27FC236}">
                <a16:creationId xmlns:a16="http://schemas.microsoft.com/office/drawing/2014/main" id="{AE54CCB1-40E9-4C85-A232-20042ECA89E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540670" y="1534480"/>
            <a:ext cx="1882140" cy="3075940"/>
          </a:xfrm>
          <a:prstGeom prst="rect">
            <a:avLst/>
          </a:prstGeom>
          <a:noFill/>
          <a:ln>
            <a:noFill/>
          </a:ln>
        </p:spPr>
      </p:pic>
      <p:sp>
        <p:nvSpPr>
          <p:cNvPr id="7" name="TextBox 6">
            <a:extLst>
              <a:ext uri="{FF2B5EF4-FFF2-40B4-BE49-F238E27FC236}">
                <a16:creationId xmlns:a16="http://schemas.microsoft.com/office/drawing/2014/main" id="{C3FCB585-4138-4A19-B576-70E2AD454554}"/>
              </a:ext>
            </a:extLst>
          </p:cNvPr>
          <p:cNvSpPr txBox="1"/>
          <p:nvPr/>
        </p:nvSpPr>
        <p:spPr>
          <a:xfrm>
            <a:off x="961534" y="443061"/>
            <a:ext cx="3299381" cy="400110"/>
          </a:xfrm>
          <a:prstGeom prst="rect">
            <a:avLst/>
          </a:prstGeom>
          <a:noFill/>
        </p:spPr>
        <p:txBody>
          <a:bodyPr wrap="square" rtlCol="0">
            <a:spAutoFit/>
          </a:bodyPr>
          <a:lstStyle/>
          <a:p>
            <a:r>
              <a:rPr lang="en-IN" sz="2000" b="1" u="sng" dirty="0">
                <a:latin typeface="Times New Roman" panose="02020603050405020304" pitchFamily="18" charset="0"/>
                <a:cs typeface="Times New Roman" panose="02020603050405020304" pitchFamily="18" charset="0"/>
              </a:rPr>
              <a:t>Tools Detection Output</a:t>
            </a:r>
          </a:p>
        </p:txBody>
      </p:sp>
    </p:spTree>
    <p:extLst>
      <p:ext uri="{BB962C8B-B14F-4D97-AF65-F5344CB8AC3E}">
        <p14:creationId xmlns:p14="http://schemas.microsoft.com/office/powerpoint/2010/main" val="3769107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0D502-74B9-41CA-A374-8F63E0E4624F}"/>
              </a:ext>
            </a:extLst>
          </p:cNvPr>
          <p:cNvSpPr>
            <a:spLocks noGrp="1"/>
          </p:cNvSpPr>
          <p:nvPr>
            <p:ph type="title"/>
          </p:nvPr>
        </p:nvSpPr>
        <p:spPr/>
        <p:txBody>
          <a:bodyPr>
            <a:normAutofit/>
          </a:bodyPr>
          <a:lstStyle/>
          <a:p>
            <a:pPr algn="ctr"/>
            <a:r>
              <a:rPr lang="en-IN" sz="3600" b="1" dirty="0"/>
              <a:t>PROBLEM STATEMENT</a:t>
            </a:r>
          </a:p>
        </p:txBody>
      </p:sp>
      <p:sp>
        <p:nvSpPr>
          <p:cNvPr id="3" name="Content Placeholder 2">
            <a:extLst>
              <a:ext uri="{FF2B5EF4-FFF2-40B4-BE49-F238E27FC236}">
                <a16:creationId xmlns:a16="http://schemas.microsoft.com/office/drawing/2014/main" id="{10A1DC9D-0BBE-4E7D-BEE4-E1888A684AC9}"/>
              </a:ext>
            </a:extLst>
          </p:cNvPr>
          <p:cNvSpPr>
            <a:spLocks noGrp="1"/>
          </p:cNvSpPr>
          <p:nvPr>
            <p:ph idx="1"/>
          </p:nvPr>
        </p:nvSpPr>
        <p:spPr>
          <a:xfrm>
            <a:off x="1066800" y="1964343"/>
            <a:ext cx="10088880" cy="4023360"/>
          </a:xfrm>
        </p:spPr>
        <p:txBody>
          <a:bodyPr>
            <a:normAutofit/>
          </a:bodyPr>
          <a:lstStyle/>
          <a:p>
            <a:pPr algn="just">
              <a:lnSpc>
                <a:spcPct val="150000"/>
              </a:lnSpc>
              <a:buFont typeface="Arial" panose="020B0604020202020204" pitchFamily="34" charset="0"/>
              <a:buChar char="•"/>
            </a:pPr>
            <a:r>
              <a:rPr lang="en-IN" sz="2200" dirty="0">
                <a:solidFill>
                  <a:schemeClr val="tx1"/>
                </a:solidFill>
                <a:latin typeface="Times New Roman" panose="02020603050405020304" pitchFamily="18" charset="0"/>
                <a:cs typeface="Times New Roman" panose="02020603050405020304" pitchFamily="18" charset="0"/>
              </a:rPr>
              <a:t> </a:t>
            </a:r>
            <a:r>
              <a:rPr lang="en-US" sz="2200" dirty="0">
                <a:solidFill>
                  <a:schemeClr val="tx1"/>
                </a:solidFill>
                <a:latin typeface="Times New Roman" panose="02020603050405020304" pitchFamily="18" charset="0"/>
                <a:cs typeface="Times New Roman" panose="02020603050405020304" pitchFamily="18" charset="0"/>
              </a:rPr>
              <a:t>Construction workers have to be continuously monitored to make sure that they  adopt the usage of proper Personal Protective Equipment (PPE), such as hardhats, vests ,etc. But monitoring them manually through CCTV footages is a tedious task, hence there is a need for introducing an automate system.</a:t>
            </a:r>
          </a:p>
          <a:p>
            <a:pPr marL="0" indent="0" algn="just">
              <a:lnSpc>
                <a:spcPct val="150000"/>
              </a:lnSpc>
              <a:buNone/>
            </a:pPr>
            <a:endParaRPr lang="en-IN" sz="2200" dirty="0">
              <a:solidFill>
                <a:schemeClr val="tx1"/>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140D3846-4D00-4082-BAC8-6B789FE3DB29}"/>
              </a:ext>
            </a:extLst>
          </p:cNvPr>
          <p:cNvSpPr>
            <a:spLocks noGrp="1"/>
          </p:cNvSpPr>
          <p:nvPr>
            <p:ph type="dt" sz="half" idx="10"/>
          </p:nvPr>
        </p:nvSpPr>
        <p:spPr/>
        <p:txBody>
          <a:bodyPr/>
          <a:lstStyle/>
          <a:p>
            <a:r>
              <a:rPr lang="en-US"/>
              <a:t>06-05-2022</a:t>
            </a:r>
            <a:endParaRPr lang="en-IN"/>
          </a:p>
        </p:txBody>
      </p:sp>
      <p:sp>
        <p:nvSpPr>
          <p:cNvPr id="7" name="Footer Placeholder 6">
            <a:extLst>
              <a:ext uri="{FF2B5EF4-FFF2-40B4-BE49-F238E27FC236}">
                <a16:creationId xmlns:a16="http://schemas.microsoft.com/office/drawing/2014/main" id="{A3C711EA-DBFF-4801-8361-631D151132A2}"/>
              </a:ext>
            </a:extLst>
          </p:cNvPr>
          <p:cNvSpPr>
            <a:spLocks noGrp="1"/>
          </p:cNvSpPr>
          <p:nvPr>
            <p:ph type="ftr" sz="quarter" idx="11"/>
          </p:nvPr>
        </p:nvSpPr>
        <p:spPr/>
        <p:txBody>
          <a:bodyPr/>
          <a:lstStyle/>
          <a:p>
            <a:r>
              <a:rPr lang="en-IN"/>
              <a:t> PROJECT PRESENTATION</a:t>
            </a:r>
          </a:p>
        </p:txBody>
      </p:sp>
    </p:spTree>
    <p:extLst>
      <p:ext uri="{BB962C8B-B14F-4D97-AF65-F5344CB8AC3E}">
        <p14:creationId xmlns:p14="http://schemas.microsoft.com/office/powerpoint/2010/main" val="33768031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CE4C1E-AECA-4316-8DAA-E704C7B26F7E}"/>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AFAFFE60-5245-4440-8DF8-A763BDB67267}"/>
              </a:ext>
            </a:extLst>
          </p:cNvPr>
          <p:cNvSpPr>
            <a:spLocks noGrp="1"/>
          </p:cNvSpPr>
          <p:nvPr>
            <p:ph type="ftr" sz="quarter" idx="11"/>
          </p:nvPr>
        </p:nvSpPr>
        <p:spPr/>
        <p:txBody>
          <a:bodyPr/>
          <a:lstStyle/>
          <a:p>
            <a:r>
              <a:rPr lang="en-IN"/>
              <a:t> PROJECT PRESENTATION</a:t>
            </a:r>
          </a:p>
        </p:txBody>
      </p:sp>
      <p:sp>
        <p:nvSpPr>
          <p:cNvPr id="5" name="TextBox 4">
            <a:extLst>
              <a:ext uri="{FF2B5EF4-FFF2-40B4-BE49-F238E27FC236}">
                <a16:creationId xmlns:a16="http://schemas.microsoft.com/office/drawing/2014/main" id="{3E3FF6E1-F671-446F-A9AE-66F3DD926D33}"/>
              </a:ext>
            </a:extLst>
          </p:cNvPr>
          <p:cNvSpPr txBox="1"/>
          <p:nvPr/>
        </p:nvSpPr>
        <p:spPr>
          <a:xfrm>
            <a:off x="4496586" y="226492"/>
            <a:ext cx="3007150" cy="523220"/>
          </a:xfrm>
          <a:prstGeom prst="rect">
            <a:avLst/>
          </a:prstGeom>
          <a:noFill/>
        </p:spPr>
        <p:txBody>
          <a:bodyPr wrap="square" rtlCol="0">
            <a:spAutoFit/>
          </a:bodyPr>
          <a:lstStyle/>
          <a:p>
            <a:r>
              <a:rPr lang="en-IN" sz="2800" b="1" u="sng" dirty="0">
                <a:latin typeface="Times New Roman" panose="02020603050405020304" pitchFamily="18" charset="0"/>
                <a:cs typeface="Times New Roman" panose="02020603050405020304" pitchFamily="18" charset="0"/>
              </a:rPr>
              <a:t>FINAL OUTPUT</a:t>
            </a:r>
          </a:p>
        </p:txBody>
      </p:sp>
      <p:pic>
        <p:nvPicPr>
          <p:cNvPr id="6" name="Picture 5">
            <a:extLst>
              <a:ext uri="{FF2B5EF4-FFF2-40B4-BE49-F238E27FC236}">
                <a16:creationId xmlns:a16="http://schemas.microsoft.com/office/drawing/2014/main" id="{0ED13AAC-CE1C-4AC3-9EF1-77666D3585FA}"/>
              </a:ext>
            </a:extLst>
          </p:cNvPr>
          <p:cNvPicPr/>
          <p:nvPr/>
        </p:nvPicPr>
        <p:blipFill>
          <a:blip r:embed="rId2">
            <a:extLst>
              <a:ext uri="{28A0092B-C50C-407E-A947-70E740481C1C}">
                <a14:useLocalDpi xmlns:a14="http://schemas.microsoft.com/office/drawing/2010/main" val="0"/>
              </a:ext>
            </a:extLst>
          </a:blip>
          <a:stretch>
            <a:fillRect/>
          </a:stretch>
        </p:blipFill>
        <p:spPr>
          <a:xfrm>
            <a:off x="270825" y="1037380"/>
            <a:ext cx="4687674" cy="4609275"/>
          </a:xfrm>
          <a:prstGeom prst="rect">
            <a:avLst/>
          </a:prstGeom>
        </p:spPr>
      </p:pic>
      <p:pic>
        <p:nvPicPr>
          <p:cNvPr id="7" name="Picture 6">
            <a:extLst>
              <a:ext uri="{FF2B5EF4-FFF2-40B4-BE49-F238E27FC236}">
                <a16:creationId xmlns:a16="http://schemas.microsoft.com/office/drawing/2014/main" id="{0E3ACE5E-ECCC-4763-A2E1-A291562FDBA2}"/>
              </a:ext>
            </a:extLst>
          </p:cNvPr>
          <p:cNvPicPr/>
          <p:nvPr/>
        </p:nvPicPr>
        <p:blipFill>
          <a:blip r:embed="rId3">
            <a:extLst>
              <a:ext uri="{28A0092B-C50C-407E-A947-70E740481C1C}">
                <a14:useLocalDpi xmlns:a14="http://schemas.microsoft.com/office/drawing/2010/main" val="0"/>
              </a:ext>
            </a:extLst>
          </a:blip>
          <a:stretch>
            <a:fillRect/>
          </a:stretch>
        </p:blipFill>
        <p:spPr>
          <a:xfrm>
            <a:off x="5348296" y="1037380"/>
            <a:ext cx="6321386" cy="4321543"/>
          </a:xfrm>
          <a:prstGeom prst="rect">
            <a:avLst/>
          </a:prstGeom>
        </p:spPr>
      </p:pic>
    </p:spTree>
    <p:extLst>
      <p:ext uri="{BB962C8B-B14F-4D97-AF65-F5344CB8AC3E}">
        <p14:creationId xmlns:p14="http://schemas.microsoft.com/office/powerpoint/2010/main" val="27642999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D2FDC-E3CA-4FCE-B605-5FA7B284BFA2}"/>
              </a:ext>
            </a:extLst>
          </p:cNvPr>
          <p:cNvSpPr>
            <a:spLocks noGrp="1"/>
          </p:cNvSpPr>
          <p:nvPr>
            <p:ph type="title"/>
          </p:nvPr>
        </p:nvSpPr>
        <p:spPr/>
        <p:txBody>
          <a:bodyPr/>
          <a:lstStyle/>
          <a:p>
            <a:pPr algn="ctr"/>
            <a:r>
              <a:rPr lang="en-US" b="1" u="sng" dirty="0"/>
              <a:t>Limitations</a:t>
            </a:r>
            <a:endParaRPr lang="en-IN" b="1" u="sng" dirty="0"/>
          </a:p>
        </p:txBody>
      </p:sp>
      <p:sp>
        <p:nvSpPr>
          <p:cNvPr id="3" name="Content Placeholder 2">
            <a:extLst>
              <a:ext uri="{FF2B5EF4-FFF2-40B4-BE49-F238E27FC236}">
                <a16:creationId xmlns:a16="http://schemas.microsoft.com/office/drawing/2014/main" id="{65ED9AFB-20B7-4BBA-893F-2C6DF3034462}"/>
              </a:ext>
            </a:extLst>
          </p:cNvPr>
          <p:cNvSpPr>
            <a:spLocks noGrp="1"/>
          </p:cNvSpPr>
          <p:nvPr>
            <p:ph idx="1"/>
          </p:nvPr>
        </p:nvSpPr>
        <p:spPr/>
        <p:txBody>
          <a:bodyPr/>
          <a:lstStyle/>
          <a:p>
            <a:pPr>
              <a:buFont typeface="Wingdings" panose="05000000000000000000" pitchFamily="2" charset="2"/>
              <a:buChar char="§"/>
            </a:pPr>
            <a:r>
              <a:rPr lang="en-US" dirty="0">
                <a:solidFill>
                  <a:schemeClr val="tx1"/>
                </a:solidFill>
                <a:latin typeface="Times New Roman" panose="02020603050405020304" pitchFamily="18" charset="0"/>
                <a:cs typeface="Times New Roman" panose="02020603050405020304" pitchFamily="18" charset="0"/>
              </a:rPr>
              <a:t> The problem of occlusion occurs in certain frames which leads to wrong recognitions.</a:t>
            </a:r>
          </a:p>
          <a:p>
            <a:pPr>
              <a:buFont typeface="Wingdings" panose="05000000000000000000" pitchFamily="2" charset="2"/>
              <a:buChar char="§"/>
            </a:pPr>
            <a:r>
              <a:rPr lang="en-US" dirty="0">
                <a:solidFill>
                  <a:schemeClr val="tx1"/>
                </a:solidFill>
                <a:latin typeface="Times New Roman" panose="02020603050405020304" pitchFamily="18" charset="0"/>
                <a:cs typeface="Times New Roman" panose="02020603050405020304" pitchFamily="18" charset="0"/>
              </a:rPr>
              <a:t> The distance calculation between the equipment and worker can be improved, since the camera angle would play a major role in detection of the objects and its bounding boxes. </a:t>
            </a:r>
          </a:p>
          <a:p>
            <a:pPr>
              <a:buFont typeface="Wingdings" panose="05000000000000000000" pitchFamily="2" charset="2"/>
              <a:buChar char="§"/>
            </a:pPr>
            <a:endParaRPr lang="en-IN" dirty="0">
              <a:solidFill>
                <a:schemeClr val="tx1"/>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5430A313-2E1E-497B-BB96-2BC4C5BA1FD3}"/>
              </a:ext>
            </a:extLst>
          </p:cNvPr>
          <p:cNvSpPr>
            <a:spLocks noGrp="1"/>
          </p:cNvSpPr>
          <p:nvPr>
            <p:ph type="dt" sz="half" idx="10"/>
          </p:nvPr>
        </p:nvSpPr>
        <p:spPr/>
        <p:txBody>
          <a:bodyPr/>
          <a:lstStyle/>
          <a:p>
            <a:r>
              <a:rPr lang="en-US"/>
              <a:t>06-05-2022</a:t>
            </a:r>
            <a:endParaRPr lang="en-IN"/>
          </a:p>
        </p:txBody>
      </p:sp>
      <p:sp>
        <p:nvSpPr>
          <p:cNvPr id="5" name="Footer Placeholder 4">
            <a:extLst>
              <a:ext uri="{FF2B5EF4-FFF2-40B4-BE49-F238E27FC236}">
                <a16:creationId xmlns:a16="http://schemas.microsoft.com/office/drawing/2014/main" id="{8F8DDA24-2B20-4D7B-B131-0B6A60362995}"/>
              </a:ext>
            </a:extLst>
          </p:cNvPr>
          <p:cNvSpPr>
            <a:spLocks noGrp="1"/>
          </p:cNvSpPr>
          <p:nvPr>
            <p:ph type="ftr" sz="quarter" idx="11"/>
          </p:nvPr>
        </p:nvSpPr>
        <p:spPr/>
        <p:txBody>
          <a:bodyPr/>
          <a:lstStyle/>
          <a:p>
            <a:r>
              <a:rPr lang="en-IN"/>
              <a:t> PROJECT PRESENTATION</a:t>
            </a:r>
          </a:p>
        </p:txBody>
      </p:sp>
    </p:spTree>
    <p:extLst>
      <p:ext uri="{BB962C8B-B14F-4D97-AF65-F5344CB8AC3E}">
        <p14:creationId xmlns:p14="http://schemas.microsoft.com/office/powerpoint/2010/main" val="24685586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189E4-B97E-4064-978C-532D8B7E5C21}"/>
              </a:ext>
            </a:extLst>
          </p:cNvPr>
          <p:cNvSpPr>
            <a:spLocks noGrp="1"/>
          </p:cNvSpPr>
          <p:nvPr>
            <p:ph type="title"/>
          </p:nvPr>
        </p:nvSpPr>
        <p:spPr/>
        <p:txBody>
          <a:bodyPr>
            <a:normAutofit/>
          </a:bodyPr>
          <a:lstStyle/>
          <a:p>
            <a:pPr algn="ctr"/>
            <a:r>
              <a:rPr lang="en-IN" sz="3600" b="1" dirty="0"/>
              <a:t>CONCLUSION</a:t>
            </a:r>
          </a:p>
        </p:txBody>
      </p:sp>
      <p:sp>
        <p:nvSpPr>
          <p:cNvPr id="4" name="Date Placeholder 3">
            <a:extLst>
              <a:ext uri="{FF2B5EF4-FFF2-40B4-BE49-F238E27FC236}">
                <a16:creationId xmlns:a16="http://schemas.microsoft.com/office/drawing/2014/main" id="{35FBB401-E563-4A3D-8E8E-B39770C725BA}"/>
              </a:ext>
            </a:extLst>
          </p:cNvPr>
          <p:cNvSpPr>
            <a:spLocks noGrp="1"/>
          </p:cNvSpPr>
          <p:nvPr>
            <p:ph type="dt" sz="half" idx="10"/>
          </p:nvPr>
        </p:nvSpPr>
        <p:spPr/>
        <p:txBody>
          <a:bodyPr/>
          <a:lstStyle/>
          <a:p>
            <a:r>
              <a:rPr lang="en-US"/>
              <a:t>06-05-2022</a:t>
            </a:r>
            <a:endParaRPr lang="en-IN"/>
          </a:p>
        </p:txBody>
      </p:sp>
      <p:sp>
        <p:nvSpPr>
          <p:cNvPr id="7" name="Footer Placeholder 6">
            <a:extLst>
              <a:ext uri="{FF2B5EF4-FFF2-40B4-BE49-F238E27FC236}">
                <a16:creationId xmlns:a16="http://schemas.microsoft.com/office/drawing/2014/main" id="{7BCF75A8-6537-4F4A-9DFF-5B137BED3A1F}"/>
              </a:ext>
            </a:extLst>
          </p:cNvPr>
          <p:cNvSpPr>
            <a:spLocks noGrp="1"/>
          </p:cNvSpPr>
          <p:nvPr>
            <p:ph type="ftr" sz="quarter" idx="11"/>
          </p:nvPr>
        </p:nvSpPr>
        <p:spPr/>
        <p:txBody>
          <a:bodyPr/>
          <a:lstStyle/>
          <a:p>
            <a:r>
              <a:rPr lang="en-IN"/>
              <a:t> PROJECT PRESENTATION</a:t>
            </a:r>
          </a:p>
        </p:txBody>
      </p:sp>
      <p:sp>
        <p:nvSpPr>
          <p:cNvPr id="9" name="Content Placeholder 2">
            <a:extLst>
              <a:ext uri="{FF2B5EF4-FFF2-40B4-BE49-F238E27FC236}">
                <a16:creationId xmlns:a16="http://schemas.microsoft.com/office/drawing/2014/main" id="{31B609CA-DC83-4C29-82FA-2854B74C3ECB}"/>
              </a:ext>
            </a:extLst>
          </p:cNvPr>
          <p:cNvSpPr txBox="1">
            <a:spLocks/>
          </p:cNvSpPr>
          <p:nvPr/>
        </p:nvSpPr>
        <p:spPr>
          <a:xfrm>
            <a:off x="1249680" y="1998134"/>
            <a:ext cx="10058400"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Using the concept of  body part localization, the accuracy of the PPE detection can be increased. </a:t>
            </a:r>
          </a:p>
          <a:p>
            <a:pPr algn="just">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As an added safety check, the risk factor of each worker is calculated.</a:t>
            </a:r>
          </a:p>
          <a:p>
            <a:pPr algn="just">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An automatic construction site monitoring system can be created using the mentioned method of body part localization and risk factor calculation.</a:t>
            </a:r>
          </a:p>
          <a:p>
            <a:pPr algn="just">
              <a:lnSpc>
                <a:spcPct val="150000"/>
              </a:lnSpc>
              <a:buFont typeface="Arial" panose="020B0604020202020204" pitchFamily="34" charset="0"/>
              <a:buChar char="•"/>
            </a:pP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95840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B7B2C-BA65-4202-BFE7-8AE8F0C4E4A7}"/>
              </a:ext>
            </a:extLst>
          </p:cNvPr>
          <p:cNvSpPr>
            <a:spLocks noGrp="1"/>
          </p:cNvSpPr>
          <p:nvPr>
            <p:ph type="title"/>
          </p:nvPr>
        </p:nvSpPr>
        <p:spPr/>
        <p:txBody>
          <a:bodyPr>
            <a:normAutofit/>
          </a:bodyPr>
          <a:lstStyle/>
          <a:p>
            <a:pPr algn="ctr"/>
            <a:r>
              <a:rPr lang="en-US" sz="4000" b="1" u="sng" dirty="0"/>
              <a:t>Future work</a:t>
            </a:r>
            <a:endParaRPr lang="en-IN" sz="4000" b="1" u="sng" dirty="0"/>
          </a:p>
        </p:txBody>
      </p:sp>
      <p:sp>
        <p:nvSpPr>
          <p:cNvPr id="3" name="Content Placeholder 2">
            <a:extLst>
              <a:ext uri="{FF2B5EF4-FFF2-40B4-BE49-F238E27FC236}">
                <a16:creationId xmlns:a16="http://schemas.microsoft.com/office/drawing/2014/main" id="{80FBA038-7D4E-4B3A-A8DC-3C0A6B9FC0FD}"/>
              </a:ext>
            </a:extLst>
          </p:cNvPr>
          <p:cNvSpPr>
            <a:spLocks noGrp="1"/>
          </p:cNvSpPr>
          <p:nvPr>
            <p:ph idx="1"/>
          </p:nvPr>
        </p:nvSpPr>
        <p:spPr/>
        <p:txBody>
          <a:bodyPr/>
          <a:lstStyle/>
          <a:p>
            <a:pPr>
              <a:buFont typeface="Wingdings" panose="05000000000000000000" pitchFamily="2" charset="2"/>
              <a:buChar char="§"/>
            </a:pPr>
            <a:r>
              <a:rPr lang="en-US" dirty="0">
                <a:solidFill>
                  <a:schemeClr val="tx1"/>
                </a:solidFill>
                <a:latin typeface="Times New Roman" panose="02020603050405020304" pitchFamily="18" charset="0"/>
                <a:cs typeface="Times New Roman" panose="02020603050405020304" pitchFamily="18" charset="0"/>
              </a:rPr>
              <a:t>The quality of the images used to train the </a:t>
            </a:r>
            <a:r>
              <a:rPr lang="en-US" dirty="0" err="1">
                <a:solidFill>
                  <a:schemeClr val="tx1"/>
                </a:solidFill>
                <a:latin typeface="Times New Roman" panose="02020603050405020304" pitchFamily="18" charset="0"/>
                <a:cs typeface="Times New Roman" panose="02020603050405020304" pitchFamily="18" charset="0"/>
              </a:rPr>
              <a:t>EfficientNet</a:t>
            </a:r>
            <a:r>
              <a:rPr lang="en-US" dirty="0">
                <a:solidFill>
                  <a:schemeClr val="tx1"/>
                </a:solidFill>
                <a:latin typeface="Times New Roman" panose="02020603050405020304" pitchFamily="18" charset="0"/>
                <a:cs typeface="Times New Roman" panose="02020603050405020304" pitchFamily="18" charset="0"/>
              </a:rPr>
              <a:t> classifier could be improved by adopting super resolution (SR) techniques.</a:t>
            </a:r>
          </a:p>
          <a:p>
            <a:pPr>
              <a:buFont typeface="Wingdings" panose="05000000000000000000" pitchFamily="2" charset="2"/>
              <a:buChar char="§"/>
            </a:pPr>
            <a:r>
              <a:rPr lang="en-US" dirty="0">
                <a:solidFill>
                  <a:schemeClr val="tx1"/>
                </a:solidFill>
                <a:latin typeface="Times New Roman" panose="02020603050405020304" pitchFamily="18" charset="0"/>
                <a:cs typeface="Times New Roman" panose="02020603050405020304" pitchFamily="18" charset="0"/>
              </a:rPr>
              <a:t>Output has the problem of occlusion in some frames, which could be improved probably by detecting the workers using techniques like pose estimation at the cost of </a:t>
            </a:r>
            <a:r>
              <a:rPr lang="en-IN" dirty="0">
                <a:solidFill>
                  <a:schemeClr val="tx1"/>
                </a:solidFill>
                <a:latin typeface="Times New Roman" panose="02020603050405020304" pitchFamily="18" charset="0"/>
                <a:cs typeface="Times New Roman" panose="02020603050405020304" pitchFamily="18" charset="0"/>
              </a:rPr>
              <a:t>FPS and other resources.</a:t>
            </a:r>
            <a:r>
              <a:rPr lang="en-US" dirty="0">
                <a:solidFill>
                  <a:schemeClr val="tx1"/>
                </a:solidFill>
                <a:latin typeface="Times New Roman" panose="02020603050405020304" pitchFamily="18" charset="0"/>
                <a:cs typeface="Times New Roman" panose="02020603050405020304" pitchFamily="18" charset="0"/>
              </a:rPr>
              <a:t> </a:t>
            </a:r>
          </a:p>
          <a:p>
            <a:pPr>
              <a:buFont typeface="Wingdings" panose="05000000000000000000" pitchFamily="2" charset="2"/>
              <a:buChar char="§"/>
            </a:pPr>
            <a:r>
              <a:rPr lang="en-US" dirty="0">
                <a:solidFill>
                  <a:schemeClr val="tx1"/>
                </a:solidFill>
                <a:latin typeface="Times New Roman" panose="02020603050405020304" pitchFamily="18" charset="0"/>
                <a:cs typeface="Times New Roman" panose="02020603050405020304" pitchFamily="18" charset="0"/>
              </a:rPr>
              <a:t>More types of PPE components could be detected, such as gloves, goggles, and also domain-specific types of PPE kits can also be detected.</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C31B8C3D-CC02-4A73-981F-134837BC36BD}"/>
              </a:ext>
            </a:extLst>
          </p:cNvPr>
          <p:cNvSpPr>
            <a:spLocks noGrp="1"/>
          </p:cNvSpPr>
          <p:nvPr>
            <p:ph type="dt" sz="half" idx="10"/>
          </p:nvPr>
        </p:nvSpPr>
        <p:spPr/>
        <p:txBody>
          <a:bodyPr/>
          <a:lstStyle/>
          <a:p>
            <a:r>
              <a:rPr lang="en-US"/>
              <a:t>06-05-2022</a:t>
            </a:r>
            <a:endParaRPr lang="en-IN"/>
          </a:p>
        </p:txBody>
      </p:sp>
      <p:sp>
        <p:nvSpPr>
          <p:cNvPr id="5" name="Footer Placeholder 4">
            <a:extLst>
              <a:ext uri="{FF2B5EF4-FFF2-40B4-BE49-F238E27FC236}">
                <a16:creationId xmlns:a16="http://schemas.microsoft.com/office/drawing/2014/main" id="{D7B0384E-7357-4404-8D2B-7FB506CF7074}"/>
              </a:ext>
            </a:extLst>
          </p:cNvPr>
          <p:cNvSpPr>
            <a:spLocks noGrp="1"/>
          </p:cNvSpPr>
          <p:nvPr>
            <p:ph type="ftr" sz="quarter" idx="11"/>
          </p:nvPr>
        </p:nvSpPr>
        <p:spPr/>
        <p:txBody>
          <a:bodyPr/>
          <a:lstStyle/>
          <a:p>
            <a:r>
              <a:rPr lang="en-IN"/>
              <a:t> PROJECT PRESENTATION</a:t>
            </a:r>
          </a:p>
        </p:txBody>
      </p:sp>
    </p:spTree>
    <p:extLst>
      <p:ext uri="{BB962C8B-B14F-4D97-AF65-F5344CB8AC3E}">
        <p14:creationId xmlns:p14="http://schemas.microsoft.com/office/powerpoint/2010/main" val="28849182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A6985-B961-4B20-8D96-6D7AB95B828D}"/>
              </a:ext>
            </a:extLst>
          </p:cNvPr>
          <p:cNvSpPr>
            <a:spLocks noGrp="1"/>
          </p:cNvSpPr>
          <p:nvPr>
            <p:ph type="title"/>
          </p:nvPr>
        </p:nvSpPr>
        <p:spPr/>
        <p:txBody>
          <a:bodyPr>
            <a:normAutofit/>
          </a:bodyPr>
          <a:lstStyle/>
          <a:p>
            <a:pPr algn="ctr"/>
            <a:r>
              <a:rPr lang="en-IN" sz="3600" b="1" dirty="0"/>
              <a:t>REFERENCES</a:t>
            </a:r>
          </a:p>
        </p:txBody>
      </p:sp>
      <p:sp>
        <p:nvSpPr>
          <p:cNvPr id="3" name="Content Placeholder 2">
            <a:extLst>
              <a:ext uri="{FF2B5EF4-FFF2-40B4-BE49-F238E27FC236}">
                <a16:creationId xmlns:a16="http://schemas.microsoft.com/office/drawing/2014/main" id="{D115F2AA-040D-4880-8B8C-BA13327C4156}"/>
              </a:ext>
            </a:extLst>
          </p:cNvPr>
          <p:cNvSpPr>
            <a:spLocks noGrp="1"/>
          </p:cNvSpPr>
          <p:nvPr>
            <p:ph idx="1"/>
          </p:nvPr>
        </p:nvSpPr>
        <p:spPr>
          <a:xfrm>
            <a:off x="437087" y="1800974"/>
            <a:ext cx="11516099" cy="4595196"/>
          </a:xfrm>
        </p:spPr>
        <p:txBody>
          <a:bodyPr>
            <a:normAutofit fontScale="77500" lnSpcReduction="20000"/>
          </a:bodyPr>
          <a:lstStyle/>
          <a:p>
            <a:pPr algn="just">
              <a:lnSpc>
                <a:spcPct val="120000"/>
              </a:lnSpc>
            </a:pPr>
            <a:r>
              <a:rPr lang="en-IN" dirty="0">
                <a:solidFill>
                  <a:schemeClr val="tx1"/>
                </a:solidFill>
                <a:latin typeface="Times New Roman" panose="02020603050405020304" pitchFamily="18" charset="0"/>
                <a:cs typeface="Times New Roman" panose="02020603050405020304" pitchFamily="18" charset="0"/>
              </a:rPr>
              <a:t>[1] </a:t>
            </a:r>
            <a:r>
              <a:rPr lang="en-US" dirty="0" err="1">
                <a:solidFill>
                  <a:schemeClr val="tx1"/>
                </a:solidFill>
                <a:latin typeface="Times New Roman" panose="02020603050405020304" pitchFamily="18" charset="0"/>
                <a:cs typeface="Times New Roman" panose="02020603050405020304" pitchFamily="18" charset="0"/>
              </a:rPr>
              <a:t>Ruoxin</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Xiong</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Pingbo</a:t>
            </a:r>
            <a:r>
              <a:rPr lang="en-US" dirty="0">
                <a:solidFill>
                  <a:schemeClr val="tx1"/>
                </a:solidFill>
                <a:latin typeface="Times New Roman" panose="02020603050405020304" pitchFamily="18" charset="0"/>
                <a:cs typeface="Times New Roman" panose="02020603050405020304" pitchFamily="18" charset="0"/>
              </a:rPr>
              <a:t> Tang, “Pose guided anchoring for detecting proper use of personal protective equipment”, Automation in Construction, Volume 130, 2021.</a:t>
            </a:r>
          </a:p>
          <a:p>
            <a:pPr algn="just">
              <a:lnSpc>
                <a:spcPct val="120000"/>
              </a:lnSpc>
            </a:pPr>
            <a:r>
              <a:rPr lang="en-US" dirty="0">
                <a:solidFill>
                  <a:schemeClr val="tx1"/>
                </a:solidFill>
                <a:latin typeface="Times New Roman" panose="02020603050405020304" pitchFamily="18" charset="0"/>
                <a:cs typeface="Times New Roman" panose="02020603050405020304" pitchFamily="18" charset="0"/>
              </a:rPr>
              <a:t>[</a:t>
            </a:r>
            <a:r>
              <a:rPr lang="en-IN" dirty="0">
                <a:solidFill>
                  <a:schemeClr val="tx1"/>
                </a:solidFill>
                <a:latin typeface="Times New Roman" panose="02020603050405020304" pitchFamily="18" charset="0"/>
                <a:cs typeface="Times New Roman" panose="02020603050405020304" pitchFamily="18" charset="0"/>
              </a:rPr>
              <a:t>2] Neha Sharma, </a:t>
            </a:r>
            <a:r>
              <a:rPr lang="en-IN" dirty="0" err="1">
                <a:solidFill>
                  <a:schemeClr val="tx1"/>
                </a:solidFill>
                <a:latin typeface="Times New Roman" panose="02020603050405020304" pitchFamily="18" charset="0"/>
                <a:cs typeface="Times New Roman" panose="02020603050405020304" pitchFamily="18" charset="0"/>
              </a:rPr>
              <a:t>Vibhor</a:t>
            </a:r>
            <a:r>
              <a:rPr lang="en-IN" dirty="0">
                <a:solidFill>
                  <a:schemeClr val="tx1"/>
                </a:solidFill>
                <a:latin typeface="Times New Roman" panose="02020603050405020304" pitchFamily="18" charset="0"/>
                <a:cs typeface="Times New Roman" panose="02020603050405020304" pitchFamily="18" charset="0"/>
              </a:rPr>
              <a:t> Jain, Anju Mishra, “An Analysis Of Convolutional Neural Networks For Image Classification”, Procedia Computer Science, Volume 132, 2018, Pages 377-384, ISSN  1877-0509, 2018.</a:t>
            </a:r>
          </a:p>
          <a:p>
            <a:pPr algn="just">
              <a:lnSpc>
                <a:spcPct val="120000"/>
              </a:lnSpc>
            </a:pPr>
            <a:r>
              <a:rPr lang="en-US" dirty="0">
                <a:solidFill>
                  <a:schemeClr val="tx1"/>
                </a:solidFill>
                <a:latin typeface="Times New Roman" panose="02020603050405020304" pitchFamily="18" charset="0"/>
                <a:cs typeface="Times New Roman" panose="02020603050405020304" pitchFamily="18" charset="0"/>
              </a:rPr>
              <a:t>[</a:t>
            </a:r>
            <a:r>
              <a:rPr lang="en-IN" dirty="0">
                <a:solidFill>
                  <a:schemeClr val="tx1"/>
                </a:solidFill>
                <a:latin typeface="Times New Roman" panose="02020603050405020304" pitchFamily="18" charset="0"/>
                <a:cs typeface="Times New Roman" panose="02020603050405020304" pitchFamily="18" charset="0"/>
              </a:rPr>
              <a:t>3] Nath </a:t>
            </a:r>
            <a:r>
              <a:rPr lang="en-IN" dirty="0" err="1">
                <a:solidFill>
                  <a:schemeClr val="tx1"/>
                </a:solidFill>
                <a:latin typeface="Times New Roman" panose="02020603050405020304" pitchFamily="18" charset="0"/>
                <a:cs typeface="Times New Roman" panose="02020603050405020304" pitchFamily="18" charset="0"/>
              </a:rPr>
              <a:t>Nipun</a:t>
            </a:r>
            <a:r>
              <a:rPr lang="en-IN" dirty="0">
                <a:solidFill>
                  <a:schemeClr val="tx1"/>
                </a:solidFill>
                <a:latin typeface="Times New Roman" panose="02020603050405020304" pitchFamily="18" charset="0"/>
                <a:cs typeface="Times New Roman" panose="02020603050405020304" pitchFamily="18" charset="0"/>
              </a:rPr>
              <a:t> D., </a:t>
            </a:r>
            <a:r>
              <a:rPr lang="en-IN" dirty="0" err="1">
                <a:solidFill>
                  <a:schemeClr val="tx1"/>
                </a:solidFill>
                <a:latin typeface="Times New Roman" panose="02020603050405020304" pitchFamily="18" charset="0"/>
                <a:cs typeface="Times New Roman" panose="02020603050405020304" pitchFamily="18" charset="0"/>
              </a:rPr>
              <a:t>Behzadan</a:t>
            </a:r>
            <a:r>
              <a:rPr lang="en-IN" dirty="0">
                <a:solidFill>
                  <a:schemeClr val="tx1"/>
                </a:solidFill>
                <a:latin typeface="Times New Roman" panose="02020603050405020304" pitchFamily="18" charset="0"/>
                <a:cs typeface="Times New Roman" panose="02020603050405020304" pitchFamily="18" charset="0"/>
              </a:rPr>
              <a:t> Amir H, “Deep Convolutional Networks for Construction Object Detection Under Different Visual Conditions”, Frontiers in Built Environment, volume 6, 2020.</a:t>
            </a:r>
          </a:p>
          <a:p>
            <a:pPr algn="just">
              <a:lnSpc>
                <a:spcPct val="120000"/>
              </a:lnSpc>
            </a:pPr>
            <a:r>
              <a:rPr lang="en-IN" dirty="0">
                <a:solidFill>
                  <a:schemeClr val="tx1"/>
                </a:solidFill>
                <a:latin typeface="Times New Roman" panose="02020603050405020304" pitchFamily="18" charset="0"/>
                <a:cs typeface="Times New Roman" panose="02020603050405020304" pitchFamily="18" charset="0"/>
              </a:rPr>
              <a:t>[4] Yu Fan and </a:t>
            </a:r>
            <a:r>
              <a:rPr lang="en-IN" dirty="0" err="1">
                <a:solidFill>
                  <a:schemeClr val="tx1"/>
                </a:solidFill>
                <a:latin typeface="Times New Roman" panose="02020603050405020304" pitchFamily="18" charset="0"/>
                <a:cs typeface="Times New Roman" panose="02020603050405020304" pitchFamily="18" charset="0"/>
              </a:rPr>
              <a:t>Xianqiao</a:t>
            </a:r>
            <a:r>
              <a:rPr lang="en-IN" dirty="0">
                <a:solidFill>
                  <a:schemeClr val="tx1"/>
                </a:solidFill>
                <a:latin typeface="Times New Roman" panose="02020603050405020304" pitchFamily="18" charset="0"/>
                <a:cs typeface="Times New Roman" panose="02020603050405020304" pitchFamily="18" charset="0"/>
              </a:rPr>
              <a:t> Chen and </a:t>
            </a:r>
            <a:r>
              <a:rPr lang="en-IN" dirty="0" err="1">
                <a:solidFill>
                  <a:schemeClr val="tx1"/>
                </a:solidFill>
                <a:latin typeface="Times New Roman" panose="02020603050405020304" pitchFamily="18" charset="0"/>
                <a:cs typeface="Times New Roman" panose="02020603050405020304" pitchFamily="18" charset="0"/>
              </a:rPr>
              <a:t>Jinguang</a:t>
            </a:r>
            <a:r>
              <a:rPr lang="en-IN" dirty="0">
                <a:solidFill>
                  <a:schemeClr val="tx1"/>
                </a:solidFill>
                <a:latin typeface="Times New Roman" panose="02020603050405020304" pitchFamily="18" charset="0"/>
                <a:cs typeface="Times New Roman" panose="02020603050405020304" pitchFamily="18" charset="0"/>
              </a:rPr>
              <a:t> </a:t>
            </a:r>
            <a:r>
              <a:rPr lang="en-IN" dirty="0" err="1">
                <a:solidFill>
                  <a:schemeClr val="tx1"/>
                </a:solidFill>
                <a:latin typeface="Times New Roman" panose="02020603050405020304" pitchFamily="18" charset="0"/>
                <a:cs typeface="Times New Roman" panose="02020603050405020304" pitchFamily="18" charset="0"/>
              </a:rPr>
              <a:t>Xie</a:t>
            </a:r>
            <a:r>
              <a:rPr lang="en-IN" dirty="0">
                <a:solidFill>
                  <a:schemeClr val="tx1"/>
                </a:solidFill>
                <a:latin typeface="Times New Roman" panose="02020603050405020304" pitchFamily="18" charset="0"/>
                <a:cs typeface="Times New Roman" panose="02020603050405020304" pitchFamily="18" charset="0"/>
              </a:rPr>
              <a:t> and </a:t>
            </a:r>
            <a:r>
              <a:rPr lang="en-IN" dirty="0" err="1">
                <a:solidFill>
                  <a:schemeClr val="tx1"/>
                </a:solidFill>
                <a:latin typeface="Times New Roman" panose="02020603050405020304" pitchFamily="18" charset="0"/>
                <a:cs typeface="Times New Roman" panose="02020603050405020304" pitchFamily="18" charset="0"/>
              </a:rPr>
              <a:t>Zhenjie</a:t>
            </a:r>
            <a:r>
              <a:rPr lang="en-IN" dirty="0">
                <a:solidFill>
                  <a:schemeClr val="tx1"/>
                </a:solidFill>
                <a:latin typeface="Times New Roman" panose="02020603050405020304" pitchFamily="18" charset="0"/>
                <a:cs typeface="Times New Roman" panose="02020603050405020304" pitchFamily="18" charset="0"/>
              </a:rPr>
              <a:t> Fu, “An Algorithm for Detecting the Integrity of Outer Frame Protection Net on Construction Site Based on Improved {SSD}”, Journal of Physics: Conference Series, IOP Publishing, 2021.</a:t>
            </a:r>
          </a:p>
          <a:p>
            <a:pPr algn="just">
              <a:lnSpc>
                <a:spcPct val="120000"/>
              </a:lnSpc>
            </a:pPr>
            <a:r>
              <a:rPr lang="en-IN" dirty="0">
                <a:solidFill>
                  <a:schemeClr val="tx1"/>
                </a:solidFill>
                <a:latin typeface="Times New Roman" panose="02020603050405020304" pitchFamily="18" charset="0"/>
                <a:cs typeface="Times New Roman" panose="02020603050405020304" pitchFamily="18" charset="0"/>
              </a:rPr>
              <a:t>[5] </a:t>
            </a:r>
            <a:r>
              <a:rPr lang="en-IN" dirty="0" err="1">
                <a:solidFill>
                  <a:schemeClr val="tx1"/>
                </a:solidFill>
                <a:latin typeface="Times New Roman" panose="02020603050405020304" pitchFamily="18" charset="0"/>
                <a:cs typeface="Times New Roman" panose="02020603050405020304" pitchFamily="18" charset="0"/>
              </a:rPr>
              <a:t>Jixiu</a:t>
            </a:r>
            <a:r>
              <a:rPr lang="en-IN" dirty="0">
                <a:solidFill>
                  <a:schemeClr val="tx1"/>
                </a:solidFill>
                <a:latin typeface="Times New Roman" panose="02020603050405020304" pitchFamily="18" charset="0"/>
                <a:cs typeface="Times New Roman" panose="02020603050405020304" pitchFamily="18" charset="0"/>
              </a:rPr>
              <a:t> Wu, </a:t>
            </a:r>
            <a:r>
              <a:rPr lang="en-IN" dirty="0" err="1">
                <a:solidFill>
                  <a:schemeClr val="tx1"/>
                </a:solidFill>
                <a:latin typeface="Times New Roman" panose="02020603050405020304" pitchFamily="18" charset="0"/>
                <a:cs typeface="Times New Roman" panose="02020603050405020304" pitchFamily="18" charset="0"/>
              </a:rPr>
              <a:t>Nian</a:t>
            </a:r>
            <a:r>
              <a:rPr lang="en-IN" dirty="0">
                <a:solidFill>
                  <a:schemeClr val="tx1"/>
                </a:solidFill>
                <a:latin typeface="Times New Roman" panose="02020603050405020304" pitchFamily="18" charset="0"/>
                <a:cs typeface="Times New Roman" panose="02020603050405020304" pitchFamily="18" charset="0"/>
              </a:rPr>
              <a:t> Cai, Wenjie Chen, </a:t>
            </a:r>
            <a:r>
              <a:rPr lang="en-IN" dirty="0" err="1">
                <a:solidFill>
                  <a:schemeClr val="tx1"/>
                </a:solidFill>
                <a:latin typeface="Times New Roman" panose="02020603050405020304" pitchFamily="18" charset="0"/>
                <a:cs typeface="Times New Roman" panose="02020603050405020304" pitchFamily="18" charset="0"/>
              </a:rPr>
              <a:t>Huiheng</a:t>
            </a:r>
            <a:r>
              <a:rPr lang="en-IN" dirty="0">
                <a:solidFill>
                  <a:schemeClr val="tx1"/>
                </a:solidFill>
                <a:latin typeface="Times New Roman" panose="02020603050405020304" pitchFamily="18" charset="0"/>
                <a:cs typeface="Times New Roman" panose="02020603050405020304" pitchFamily="18" charset="0"/>
              </a:rPr>
              <a:t> Wang, </a:t>
            </a:r>
            <a:r>
              <a:rPr lang="en-IN" dirty="0" err="1">
                <a:solidFill>
                  <a:schemeClr val="tx1"/>
                </a:solidFill>
                <a:latin typeface="Times New Roman" panose="02020603050405020304" pitchFamily="18" charset="0"/>
                <a:cs typeface="Times New Roman" panose="02020603050405020304" pitchFamily="18" charset="0"/>
              </a:rPr>
              <a:t>Guotian</a:t>
            </a:r>
            <a:r>
              <a:rPr lang="en-IN" dirty="0">
                <a:solidFill>
                  <a:schemeClr val="tx1"/>
                </a:solidFill>
                <a:latin typeface="Times New Roman" panose="02020603050405020304" pitchFamily="18" charset="0"/>
                <a:cs typeface="Times New Roman" panose="02020603050405020304" pitchFamily="18" charset="0"/>
              </a:rPr>
              <a:t> Wang, “Automatic detection of hardhats worn by construction personnel: A deep learning approach and benchmark dataset”, Automation in Construction, Volume 106, 2019.</a:t>
            </a:r>
          </a:p>
          <a:p>
            <a:pPr algn="just">
              <a:lnSpc>
                <a:spcPct val="120000"/>
              </a:lnSpc>
            </a:pPr>
            <a:r>
              <a:rPr lang="en-US" dirty="0">
                <a:solidFill>
                  <a:schemeClr val="tx1"/>
                </a:solidFill>
                <a:latin typeface="Times New Roman" panose="02020603050405020304" pitchFamily="18" charset="0"/>
                <a:cs typeface="Times New Roman" panose="02020603050405020304" pitchFamily="18" charset="0"/>
              </a:rPr>
              <a:t>[6] </a:t>
            </a:r>
            <a:r>
              <a:rPr lang="en-US" dirty="0" err="1">
                <a:solidFill>
                  <a:schemeClr val="tx1"/>
                </a:solidFill>
                <a:latin typeface="Times New Roman" panose="02020603050405020304" pitchFamily="18" charset="0"/>
                <a:cs typeface="Times New Roman" panose="02020603050405020304" pitchFamily="18" charset="0"/>
              </a:rPr>
              <a:t>Nipun</a:t>
            </a:r>
            <a:r>
              <a:rPr lang="en-US" dirty="0">
                <a:solidFill>
                  <a:schemeClr val="tx1"/>
                </a:solidFill>
                <a:latin typeface="Times New Roman" panose="02020603050405020304" pitchFamily="18" charset="0"/>
                <a:cs typeface="Times New Roman" panose="02020603050405020304" pitchFamily="18" charset="0"/>
              </a:rPr>
              <a:t> D. Nath, Amir H. </a:t>
            </a:r>
            <a:r>
              <a:rPr lang="en-US" dirty="0" err="1">
                <a:solidFill>
                  <a:schemeClr val="tx1"/>
                </a:solidFill>
                <a:latin typeface="Times New Roman" panose="02020603050405020304" pitchFamily="18" charset="0"/>
                <a:cs typeface="Times New Roman" panose="02020603050405020304" pitchFamily="18" charset="0"/>
              </a:rPr>
              <a:t>Behzadan</a:t>
            </a:r>
            <a:r>
              <a:rPr lang="en-US" dirty="0">
                <a:solidFill>
                  <a:schemeClr val="tx1"/>
                </a:solidFill>
                <a:latin typeface="Times New Roman" panose="02020603050405020304" pitchFamily="18" charset="0"/>
                <a:cs typeface="Times New Roman" panose="02020603050405020304" pitchFamily="18" charset="0"/>
              </a:rPr>
              <a:t>, Stephanie G. Paal, “Deep learning for site safety: Real-time detection of personal protective equipment”, Automation in Construction, Volume 112, 2020.</a:t>
            </a:r>
          </a:p>
          <a:p>
            <a:pPr algn="just">
              <a:lnSpc>
                <a:spcPct val="120000"/>
              </a:lnSpc>
            </a:pPr>
            <a:r>
              <a:rPr lang="en-US" dirty="0">
                <a:solidFill>
                  <a:schemeClr val="tx1"/>
                </a:solidFill>
                <a:latin typeface="Times New Roman" panose="02020603050405020304" pitchFamily="18" charset="0"/>
                <a:cs typeface="Times New Roman" panose="02020603050405020304" pitchFamily="18" charset="0"/>
              </a:rPr>
              <a:t>[7] Yang, Zhen, </a:t>
            </a:r>
            <a:r>
              <a:rPr lang="en-US" dirty="0" err="1">
                <a:solidFill>
                  <a:schemeClr val="tx1"/>
                </a:solidFill>
                <a:latin typeface="Times New Roman" panose="02020603050405020304" pitchFamily="18" charset="0"/>
                <a:cs typeface="Times New Roman" panose="02020603050405020304" pitchFamily="18" charset="0"/>
              </a:rPr>
              <a:t>Yongbo</a:t>
            </a:r>
            <a:r>
              <a:rPr lang="en-US" dirty="0">
                <a:solidFill>
                  <a:schemeClr val="tx1"/>
                </a:solidFill>
                <a:latin typeface="Times New Roman" panose="02020603050405020304" pitchFamily="18" charset="0"/>
                <a:cs typeface="Times New Roman" panose="02020603050405020304" pitchFamily="18" charset="0"/>
              </a:rPr>
              <a:t> Yuan, </a:t>
            </a:r>
            <a:r>
              <a:rPr lang="en-US" dirty="0" err="1">
                <a:solidFill>
                  <a:schemeClr val="tx1"/>
                </a:solidFill>
                <a:latin typeface="Times New Roman" panose="02020603050405020304" pitchFamily="18" charset="0"/>
                <a:cs typeface="Times New Roman" panose="02020603050405020304" pitchFamily="18" charset="0"/>
              </a:rPr>
              <a:t>Mingyuan</a:t>
            </a:r>
            <a:r>
              <a:rPr lang="en-US" dirty="0">
                <a:solidFill>
                  <a:schemeClr val="tx1"/>
                </a:solidFill>
                <a:latin typeface="Times New Roman" panose="02020603050405020304" pitchFamily="18" charset="0"/>
                <a:cs typeface="Times New Roman" panose="02020603050405020304" pitchFamily="18" charset="0"/>
              </a:rPr>
              <a:t> Zhang, </a:t>
            </a:r>
            <a:r>
              <a:rPr lang="en-US" dirty="0" err="1">
                <a:solidFill>
                  <a:schemeClr val="tx1"/>
                </a:solidFill>
                <a:latin typeface="Times New Roman" panose="02020603050405020304" pitchFamily="18" charset="0"/>
                <a:cs typeface="Times New Roman" panose="02020603050405020304" pitchFamily="18" charset="0"/>
              </a:rPr>
              <a:t>Xuefeng</a:t>
            </a:r>
            <a:r>
              <a:rPr lang="en-US" dirty="0">
                <a:solidFill>
                  <a:schemeClr val="tx1"/>
                </a:solidFill>
                <a:latin typeface="Times New Roman" panose="02020603050405020304" pitchFamily="18" charset="0"/>
                <a:cs typeface="Times New Roman" panose="02020603050405020304" pitchFamily="18" charset="0"/>
              </a:rPr>
              <a:t> Zhao, Yang Zhang, and </a:t>
            </a:r>
            <a:r>
              <a:rPr lang="en-US" dirty="0" err="1">
                <a:solidFill>
                  <a:schemeClr val="tx1"/>
                </a:solidFill>
                <a:latin typeface="Times New Roman" panose="02020603050405020304" pitchFamily="18" charset="0"/>
                <a:cs typeface="Times New Roman" panose="02020603050405020304" pitchFamily="18" charset="0"/>
              </a:rPr>
              <a:t>Boquan</a:t>
            </a:r>
            <a:r>
              <a:rPr lang="en-US" dirty="0">
                <a:solidFill>
                  <a:schemeClr val="tx1"/>
                </a:solidFill>
                <a:latin typeface="Times New Roman" panose="02020603050405020304" pitchFamily="18" charset="0"/>
                <a:cs typeface="Times New Roman" panose="02020603050405020304" pitchFamily="18" charset="0"/>
              </a:rPr>
              <a:t> Tian, "Safety Distance Identification for Crane Drivers Based on Mask R-CNN" Sensors 19, no. 12: 2789 . 2019.</a:t>
            </a:r>
          </a:p>
        </p:txBody>
      </p:sp>
      <p:sp>
        <p:nvSpPr>
          <p:cNvPr id="4" name="Date Placeholder 3">
            <a:extLst>
              <a:ext uri="{FF2B5EF4-FFF2-40B4-BE49-F238E27FC236}">
                <a16:creationId xmlns:a16="http://schemas.microsoft.com/office/drawing/2014/main" id="{120B46B1-B37E-4BA8-8CBB-8943379230EF}"/>
              </a:ext>
            </a:extLst>
          </p:cNvPr>
          <p:cNvSpPr>
            <a:spLocks noGrp="1"/>
          </p:cNvSpPr>
          <p:nvPr>
            <p:ph type="dt" sz="half" idx="10"/>
          </p:nvPr>
        </p:nvSpPr>
        <p:spPr/>
        <p:txBody>
          <a:bodyPr/>
          <a:lstStyle/>
          <a:p>
            <a:r>
              <a:rPr lang="en-US"/>
              <a:t>06-05-2022</a:t>
            </a:r>
            <a:endParaRPr lang="en-IN"/>
          </a:p>
        </p:txBody>
      </p:sp>
      <p:sp>
        <p:nvSpPr>
          <p:cNvPr id="7" name="Footer Placeholder 6">
            <a:extLst>
              <a:ext uri="{FF2B5EF4-FFF2-40B4-BE49-F238E27FC236}">
                <a16:creationId xmlns:a16="http://schemas.microsoft.com/office/drawing/2014/main" id="{6F4B5F3F-E50C-401E-B3BA-B33E451104CD}"/>
              </a:ext>
            </a:extLst>
          </p:cNvPr>
          <p:cNvSpPr>
            <a:spLocks noGrp="1"/>
          </p:cNvSpPr>
          <p:nvPr>
            <p:ph type="ftr" sz="quarter" idx="11"/>
          </p:nvPr>
        </p:nvSpPr>
        <p:spPr/>
        <p:txBody>
          <a:bodyPr/>
          <a:lstStyle/>
          <a:p>
            <a:r>
              <a:rPr lang="en-IN"/>
              <a:t> PROJECT PRESENTATION</a:t>
            </a:r>
          </a:p>
        </p:txBody>
      </p:sp>
    </p:spTree>
    <p:extLst>
      <p:ext uri="{BB962C8B-B14F-4D97-AF65-F5344CB8AC3E}">
        <p14:creationId xmlns:p14="http://schemas.microsoft.com/office/powerpoint/2010/main" val="5979025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A6985-B961-4B20-8D96-6D7AB95B828D}"/>
              </a:ext>
            </a:extLst>
          </p:cNvPr>
          <p:cNvSpPr>
            <a:spLocks noGrp="1"/>
          </p:cNvSpPr>
          <p:nvPr>
            <p:ph type="title"/>
          </p:nvPr>
        </p:nvSpPr>
        <p:spPr/>
        <p:txBody>
          <a:bodyPr>
            <a:normAutofit/>
          </a:bodyPr>
          <a:lstStyle/>
          <a:p>
            <a:pPr algn="ctr"/>
            <a:r>
              <a:rPr lang="en-IN" sz="3600" b="1" dirty="0"/>
              <a:t>REFERENCES</a:t>
            </a:r>
          </a:p>
        </p:txBody>
      </p:sp>
      <p:sp>
        <p:nvSpPr>
          <p:cNvPr id="3" name="Content Placeholder 2">
            <a:extLst>
              <a:ext uri="{FF2B5EF4-FFF2-40B4-BE49-F238E27FC236}">
                <a16:creationId xmlns:a16="http://schemas.microsoft.com/office/drawing/2014/main" id="{D115F2AA-040D-4880-8B8C-BA13327C4156}"/>
              </a:ext>
            </a:extLst>
          </p:cNvPr>
          <p:cNvSpPr>
            <a:spLocks noGrp="1"/>
          </p:cNvSpPr>
          <p:nvPr>
            <p:ph idx="1"/>
          </p:nvPr>
        </p:nvSpPr>
        <p:spPr>
          <a:xfrm>
            <a:off x="427662" y="1864588"/>
            <a:ext cx="11242722" cy="4385383"/>
          </a:xfrm>
        </p:spPr>
        <p:txBody>
          <a:bodyPr>
            <a:normAutofit lnSpcReduction="10000"/>
          </a:bodyPr>
          <a:lstStyle/>
          <a:p>
            <a:pPr algn="just">
              <a:lnSpc>
                <a:spcPct val="120000"/>
              </a:lnSpc>
            </a:pPr>
            <a:r>
              <a:rPr lang="en-US" sz="1600" dirty="0">
                <a:solidFill>
                  <a:schemeClr val="tx1"/>
                </a:solidFill>
                <a:latin typeface="Times New Roman" panose="02020603050405020304" pitchFamily="18" charset="0"/>
                <a:cs typeface="Times New Roman" panose="02020603050405020304" pitchFamily="18" charset="0"/>
              </a:rPr>
              <a:t>[8] Kumar, S., Gupta, H., Yadav, D. </a:t>
            </a:r>
            <a:r>
              <a:rPr lang="en-US" sz="1600" i="1" dirty="0">
                <a:solidFill>
                  <a:schemeClr val="tx1"/>
                </a:solidFill>
                <a:latin typeface="Times New Roman" panose="02020603050405020304" pitchFamily="18" charset="0"/>
                <a:cs typeface="Times New Roman" panose="02020603050405020304" pitchFamily="18" charset="0"/>
              </a:rPr>
              <a:t>et al.</a:t>
            </a:r>
            <a:r>
              <a:rPr lang="en-US" sz="1600" dirty="0">
                <a:solidFill>
                  <a:schemeClr val="tx1"/>
                </a:solidFill>
                <a:latin typeface="Times New Roman" panose="02020603050405020304" pitchFamily="18" charset="0"/>
                <a:cs typeface="Times New Roman" panose="02020603050405020304" pitchFamily="18" charset="0"/>
              </a:rPr>
              <a:t> YOLOv4 algorithm for the real-time detection of fire and personal protective </a:t>
            </a:r>
            <a:r>
              <a:rPr lang="en-US" sz="1600" dirty="0" err="1">
                <a:solidFill>
                  <a:schemeClr val="tx1"/>
                </a:solidFill>
                <a:latin typeface="Times New Roman" panose="02020603050405020304" pitchFamily="18" charset="0"/>
                <a:cs typeface="Times New Roman" panose="02020603050405020304" pitchFamily="18" charset="0"/>
              </a:rPr>
              <a:t>equipments</a:t>
            </a:r>
            <a:r>
              <a:rPr lang="en-US" sz="1600" dirty="0">
                <a:solidFill>
                  <a:schemeClr val="tx1"/>
                </a:solidFill>
                <a:latin typeface="Times New Roman" panose="02020603050405020304" pitchFamily="18" charset="0"/>
                <a:cs typeface="Times New Roman" panose="02020603050405020304" pitchFamily="18" charset="0"/>
              </a:rPr>
              <a:t> at construction sites. </a:t>
            </a:r>
            <a:r>
              <a:rPr lang="en-US" sz="1600" i="1" dirty="0" err="1">
                <a:solidFill>
                  <a:schemeClr val="tx1"/>
                </a:solidFill>
                <a:latin typeface="Times New Roman" panose="02020603050405020304" pitchFamily="18" charset="0"/>
                <a:cs typeface="Times New Roman" panose="02020603050405020304" pitchFamily="18" charset="0"/>
              </a:rPr>
              <a:t>Multimed</a:t>
            </a:r>
            <a:r>
              <a:rPr lang="en-US" sz="1600" i="1" dirty="0">
                <a:solidFill>
                  <a:schemeClr val="tx1"/>
                </a:solidFill>
                <a:latin typeface="Times New Roman" panose="02020603050405020304" pitchFamily="18" charset="0"/>
                <a:cs typeface="Times New Roman" panose="02020603050405020304" pitchFamily="18" charset="0"/>
              </a:rPr>
              <a:t> Tools Appl</a:t>
            </a:r>
            <a:r>
              <a:rPr lang="en-US" sz="1600" dirty="0">
                <a:solidFill>
                  <a:schemeClr val="tx1"/>
                </a:solidFill>
                <a:latin typeface="Times New Roman" panose="02020603050405020304" pitchFamily="18" charset="0"/>
                <a:cs typeface="Times New Roman" panose="02020603050405020304" pitchFamily="18" charset="0"/>
              </a:rPr>
              <a:t> (2021).</a:t>
            </a:r>
          </a:p>
          <a:p>
            <a:pPr algn="just">
              <a:lnSpc>
                <a:spcPct val="120000"/>
              </a:lnSpc>
            </a:pPr>
            <a:r>
              <a:rPr lang="en-US" sz="1600" dirty="0">
                <a:solidFill>
                  <a:schemeClr val="tx1"/>
                </a:solidFill>
                <a:latin typeface="Times New Roman" panose="02020603050405020304" pitchFamily="18" charset="0"/>
                <a:cs typeface="Times New Roman" panose="02020603050405020304" pitchFamily="18" charset="0"/>
              </a:rPr>
              <a:t>[9] </a:t>
            </a:r>
            <a:r>
              <a:rPr lang="en-US" sz="1600" dirty="0" err="1">
                <a:solidFill>
                  <a:schemeClr val="tx1"/>
                </a:solidFill>
                <a:latin typeface="Times New Roman" panose="02020603050405020304" pitchFamily="18" charset="0"/>
                <a:cs typeface="Times New Roman" panose="02020603050405020304" pitchFamily="18" charset="0"/>
              </a:rPr>
              <a:t>Weili</a:t>
            </a:r>
            <a:r>
              <a:rPr lang="en-US" sz="1600" dirty="0">
                <a:solidFill>
                  <a:schemeClr val="tx1"/>
                </a:solidFill>
                <a:latin typeface="Times New Roman" panose="02020603050405020304" pitchFamily="18" charset="0"/>
                <a:cs typeface="Times New Roman" panose="02020603050405020304" pitchFamily="18" charset="0"/>
              </a:rPr>
              <a:t> Fang, </a:t>
            </a:r>
            <a:r>
              <a:rPr lang="en-US" sz="1600" dirty="0" err="1">
                <a:solidFill>
                  <a:schemeClr val="tx1"/>
                </a:solidFill>
                <a:latin typeface="Times New Roman" panose="02020603050405020304" pitchFamily="18" charset="0"/>
                <a:cs typeface="Times New Roman" panose="02020603050405020304" pitchFamily="18" charset="0"/>
              </a:rPr>
              <a:t>Lieyun</a:t>
            </a:r>
            <a:r>
              <a:rPr lang="en-US" sz="1600" dirty="0">
                <a:solidFill>
                  <a:schemeClr val="tx1"/>
                </a:solidFill>
                <a:latin typeface="Times New Roman" panose="02020603050405020304" pitchFamily="18" charset="0"/>
                <a:cs typeface="Times New Roman" panose="02020603050405020304" pitchFamily="18" charset="0"/>
              </a:rPr>
              <a:t> Ding, </a:t>
            </a:r>
            <a:r>
              <a:rPr lang="en-US" sz="1600" dirty="0" err="1">
                <a:solidFill>
                  <a:schemeClr val="tx1"/>
                </a:solidFill>
                <a:latin typeface="Times New Roman" panose="02020603050405020304" pitchFamily="18" charset="0"/>
                <a:cs typeface="Times New Roman" panose="02020603050405020304" pitchFamily="18" charset="0"/>
              </a:rPr>
              <a:t>Hanbin</a:t>
            </a:r>
            <a:r>
              <a:rPr lang="en-US" sz="1600" dirty="0">
                <a:solidFill>
                  <a:schemeClr val="tx1"/>
                </a:solidFill>
                <a:latin typeface="Times New Roman" panose="02020603050405020304" pitchFamily="18" charset="0"/>
                <a:cs typeface="Times New Roman" panose="02020603050405020304" pitchFamily="18" charset="0"/>
              </a:rPr>
              <a:t> Luo, Peter E.D. </a:t>
            </a:r>
            <a:r>
              <a:rPr lang="en-US" sz="1600" dirty="0" err="1">
                <a:solidFill>
                  <a:schemeClr val="tx1"/>
                </a:solidFill>
                <a:latin typeface="Times New Roman" panose="02020603050405020304" pitchFamily="18" charset="0"/>
                <a:cs typeface="Times New Roman" panose="02020603050405020304" pitchFamily="18" charset="0"/>
              </a:rPr>
              <a:t>Love,”Falls</a:t>
            </a:r>
            <a:r>
              <a:rPr lang="en-US" sz="1600" dirty="0">
                <a:solidFill>
                  <a:schemeClr val="tx1"/>
                </a:solidFill>
                <a:latin typeface="Times New Roman" panose="02020603050405020304" pitchFamily="18" charset="0"/>
                <a:cs typeface="Times New Roman" panose="02020603050405020304" pitchFamily="18" charset="0"/>
              </a:rPr>
              <a:t> from heights: A computer vision-based approach for safety harness </a:t>
            </a:r>
            <a:r>
              <a:rPr lang="en-US" sz="1600" dirty="0" err="1">
                <a:solidFill>
                  <a:schemeClr val="tx1"/>
                </a:solidFill>
                <a:latin typeface="Times New Roman" panose="02020603050405020304" pitchFamily="18" charset="0"/>
                <a:cs typeface="Times New Roman" panose="02020603050405020304" pitchFamily="18" charset="0"/>
              </a:rPr>
              <a:t>detection”,Automation</a:t>
            </a:r>
            <a:r>
              <a:rPr lang="en-US" sz="1600" dirty="0">
                <a:solidFill>
                  <a:schemeClr val="tx1"/>
                </a:solidFill>
                <a:latin typeface="Times New Roman" panose="02020603050405020304" pitchFamily="18" charset="0"/>
                <a:cs typeface="Times New Roman" panose="02020603050405020304" pitchFamily="18" charset="0"/>
              </a:rPr>
              <a:t> in </a:t>
            </a:r>
            <a:r>
              <a:rPr lang="en-US" sz="1600" dirty="0" err="1">
                <a:solidFill>
                  <a:schemeClr val="tx1"/>
                </a:solidFill>
                <a:latin typeface="Times New Roman" panose="02020603050405020304" pitchFamily="18" charset="0"/>
                <a:cs typeface="Times New Roman" panose="02020603050405020304" pitchFamily="18" charset="0"/>
              </a:rPr>
              <a:t>Construction,Volume</a:t>
            </a:r>
            <a:r>
              <a:rPr lang="en-US" sz="1600" dirty="0">
                <a:solidFill>
                  <a:schemeClr val="tx1"/>
                </a:solidFill>
                <a:latin typeface="Times New Roman" panose="02020603050405020304" pitchFamily="18" charset="0"/>
                <a:cs typeface="Times New Roman" panose="02020603050405020304" pitchFamily="18" charset="0"/>
              </a:rPr>
              <a:t> 91, 2018.</a:t>
            </a:r>
          </a:p>
          <a:p>
            <a:pPr algn="just">
              <a:lnSpc>
                <a:spcPct val="120000"/>
              </a:lnSpc>
            </a:pPr>
            <a:r>
              <a:rPr lang="en-US" sz="1600" dirty="0">
                <a:solidFill>
                  <a:schemeClr val="tx1"/>
                </a:solidFill>
                <a:latin typeface="Times New Roman" panose="02020603050405020304" pitchFamily="18" charset="0"/>
                <a:cs typeface="Times New Roman" panose="02020603050405020304" pitchFamily="18" charset="0"/>
              </a:rPr>
              <a:t>[10] An </a:t>
            </a:r>
            <a:r>
              <a:rPr lang="en-US" sz="1600" dirty="0" err="1">
                <a:solidFill>
                  <a:schemeClr val="tx1"/>
                </a:solidFill>
                <a:latin typeface="Times New Roman" panose="02020603050405020304" pitchFamily="18" charset="0"/>
                <a:cs typeface="Times New Roman" panose="02020603050405020304" pitchFamily="18" charset="0"/>
              </a:rPr>
              <a:t>Xuehui</a:t>
            </a:r>
            <a:r>
              <a:rPr lang="en-US" sz="1600" dirty="0">
                <a:solidFill>
                  <a:schemeClr val="tx1"/>
                </a:solidFill>
                <a:latin typeface="Times New Roman" panose="02020603050405020304" pitchFamily="18" charset="0"/>
                <a:cs typeface="Times New Roman" panose="02020603050405020304" pitchFamily="18" charset="0"/>
              </a:rPr>
              <a:t>, Zhou Li, Liu </a:t>
            </a:r>
            <a:r>
              <a:rPr lang="en-US" sz="1600" dirty="0" err="1">
                <a:solidFill>
                  <a:schemeClr val="tx1"/>
                </a:solidFill>
                <a:latin typeface="Times New Roman" panose="02020603050405020304" pitchFamily="18" charset="0"/>
                <a:cs typeface="Times New Roman" panose="02020603050405020304" pitchFamily="18" charset="0"/>
              </a:rPr>
              <a:t>Zuguang</a:t>
            </a:r>
            <a:r>
              <a:rPr lang="en-US" sz="1600" dirty="0">
                <a:solidFill>
                  <a:schemeClr val="tx1"/>
                </a:solidFill>
                <a:latin typeface="Times New Roman" panose="02020603050405020304" pitchFamily="18" charset="0"/>
                <a:cs typeface="Times New Roman" panose="02020603050405020304" pitchFamily="18" charset="0"/>
              </a:rPr>
              <a:t>, Wang </a:t>
            </a:r>
            <a:r>
              <a:rPr lang="en-US" sz="1600" dirty="0" err="1">
                <a:solidFill>
                  <a:schemeClr val="tx1"/>
                </a:solidFill>
                <a:latin typeface="Times New Roman" panose="02020603050405020304" pitchFamily="18" charset="0"/>
                <a:cs typeface="Times New Roman" panose="02020603050405020304" pitchFamily="18" charset="0"/>
              </a:rPr>
              <a:t>Chengzhi</a:t>
            </a:r>
            <a:r>
              <a:rPr lang="en-US" sz="1600" dirty="0">
                <a:solidFill>
                  <a:schemeClr val="tx1"/>
                </a:solidFill>
                <a:latin typeface="Times New Roman" panose="02020603050405020304" pitchFamily="18" charset="0"/>
                <a:cs typeface="Times New Roman" panose="02020603050405020304" pitchFamily="18" charset="0"/>
              </a:rPr>
              <a:t>, Li </a:t>
            </a:r>
            <a:r>
              <a:rPr lang="en-US" sz="1600" dirty="0" err="1">
                <a:solidFill>
                  <a:schemeClr val="tx1"/>
                </a:solidFill>
                <a:latin typeface="Times New Roman" panose="02020603050405020304" pitchFamily="18" charset="0"/>
                <a:cs typeface="Times New Roman" panose="02020603050405020304" pitchFamily="18" charset="0"/>
              </a:rPr>
              <a:t>Pengfei</a:t>
            </a:r>
            <a:r>
              <a:rPr lang="en-US" sz="1600" dirty="0">
                <a:solidFill>
                  <a:schemeClr val="tx1"/>
                </a:solidFill>
                <a:latin typeface="Times New Roman" panose="02020603050405020304" pitchFamily="18" charset="0"/>
                <a:cs typeface="Times New Roman" panose="02020603050405020304" pitchFamily="18" charset="0"/>
              </a:rPr>
              <a:t>, Li </a:t>
            </a:r>
            <a:r>
              <a:rPr lang="en-US" sz="1600" dirty="0" err="1">
                <a:solidFill>
                  <a:schemeClr val="tx1"/>
                </a:solidFill>
                <a:latin typeface="Times New Roman" panose="02020603050405020304" pitchFamily="18" charset="0"/>
                <a:cs typeface="Times New Roman" panose="02020603050405020304" pitchFamily="18" charset="0"/>
              </a:rPr>
              <a:t>Zhiwei</a:t>
            </a:r>
            <a:r>
              <a:rPr lang="en-US" sz="1600" dirty="0">
                <a:solidFill>
                  <a:schemeClr val="tx1"/>
                </a:solidFill>
                <a:latin typeface="Times New Roman" panose="02020603050405020304" pitchFamily="18" charset="0"/>
                <a:cs typeface="Times New Roman" panose="02020603050405020304" pitchFamily="18" charset="0"/>
              </a:rPr>
              <a:t>,”Dataset and benchmark for detecting moving objects in construction </a:t>
            </a:r>
            <a:r>
              <a:rPr lang="en-US" sz="1600" dirty="0" err="1">
                <a:solidFill>
                  <a:schemeClr val="tx1"/>
                </a:solidFill>
                <a:latin typeface="Times New Roman" panose="02020603050405020304" pitchFamily="18" charset="0"/>
                <a:cs typeface="Times New Roman" panose="02020603050405020304" pitchFamily="18" charset="0"/>
              </a:rPr>
              <a:t>sites”,Automation</a:t>
            </a:r>
            <a:r>
              <a:rPr lang="en-US" sz="1600" dirty="0">
                <a:solidFill>
                  <a:schemeClr val="tx1"/>
                </a:solidFill>
                <a:latin typeface="Times New Roman" panose="02020603050405020304" pitchFamily="18" charset="0"/>
                <a:cs typeface="Times New Roman" panose="02020603050405020304" pitchFamily="18" charset="0"/>
              </a:rPr>
              <a:t> in </a:t>
            </a:r>
            <a:r>
              <a:rPr lang="en-US" sz="1600" dirty="0" err="1">
                <a:solidFill>
                  <a:schemeClr val="tx1"/>
                </a:solidFill>
                <a:latin typeface="Times New Roman" panose="02020603050405020304" pitchFamily="18" charset="0"/>
                <a:cs typeface="Times New Roman" panose="02020603050405020304" pitchFamily="18" charset="0"/>
              </a:rPr>
              <a:t>Construction,Volume</a:t>
            </a:r>
            <a:r>
              <a:rPr lang="en-US" sz="1600" dirty="0">
                <a:solidFill>
                  <a:schemeClr val="tx1"/>
                </a:solidFill>
                <a:latin typeface="Times New Roman" panose="02020603050405020304" pitchFamily="18" charset="0"/>
                <a:cs typeface="Times New Roman" panose="02020603050405020304" pitchFamily="18" charset="0"/>
              </a:rPr>
              <a:t> 122, 2021.</a:t>
            </a:r>
          </a:p>
          <a:p>
            <a:pPr algn="just">
              <a:lnSpc>
                <a:spcPct val="120000"/>
              </a:lnSpc>
            </a:pPr>
            <a:r>
              <a:rPr lang="en-US" sz="1600" dirty="0">
                <a:solidFill>
                  <a:schemeClr val="tx1"/>
                </a:solidFill>
                <a:latin typeface="Times New Roman" panose="02020603050405020304" pitchFamily="18" charset="0"/>
                <a:cs typeface="Times New Roman" panose="02020603050405020304" pitchFamily="18" charset="0"/>
              </a:rPr>
              <a:t>[11] Nath N D, </a:t>
            </a:r>
            <a:r>
              <a:rPr lang="en-US" sz="1600" dirty="0" err="1">
                <a:solidFill>
                  <a:schemeClr val="tx1"/>
                </a:solidFill>
                <a:latin typeface="Times New Roman" panose="02020603050405020304" pitchFamily="18" charset="0"/>
                <a:cs typeface="Times New Roman" panose="02020603050405020304" pitchFamily="18" charset="0"/>
              </a:rPr>
              <a:t>Chaspari</a:t>
            </a:r>
            <a:r>
              <a:rPr lang="en-US" sz="1600" dirty="0">
                <a:solidFill>
                  <a:schemeClr val="tx1"/>
                </a:solidFill>
                <a:latin typeface="Times New Roman" panose="02020603050405020304" pitchFamily="18" charset="0"/>
                <a:cs typeface="Times New Roman" panose="02020603050405020304" pitchFamily="18" charset="0"/>
              </a:rPr>
              <a:t> T, </a:t>
            </a:r>
            <a:r>
              <a:rPr lang="en-US" sz="1600" dirty="0" err="1">
                <a:solidFill>
                  <a:schemeClr val="tx1"/>
                </a:solidFill>
                <a:latin typeface="Times New Roman" panose="02020603050405020304" pitchFamily="18" charset="0"/>
                <a:cs typeface="Times New Roman" panose="02020603050405020304" pitchFamily="18" charset="0"/>
              </a:rPr>
              <a:t>Behzadan</a:t>
            </a:r>
            <a:r>
              <a:rPr lang="en-US" sz="1600" dirty="0">
                <a:solidFill>
                  <a:schemeClr val="tx1"/>
                </a:solidFill>
                <a:latin typeface="Times New Roman" panose="02020603050405020304" pitchFamily="18" charset="0"/>
                <a:cs typeface="Times New Roman" panose="02020603050405020304" pitchFamily="18" charset="0"/>
              </a:rPr>
              <a:t> A H, “Single- and multi-label classification of construction objects using deep transfer learning methods”, </a:t>
            </a:r>
            <a:r>
              <a:rPr lang="en-US" sz="1600" dirty="0" err="1">
                <a:solidFill>
                  <a:schemeClr val="tx1"/>
                </a:solidFill>
                <a:latin typeface="Times New Roman" panose="02020603050405020304" pitchFamily="18" charset="0"/>
                <a:cs typeface="Times New Roman" panose="02020603050405020304" pitchFamily="18" charset="0"/>
              </a:rPr>
              <a:t>ITcon</a:t>
            </a:r>
            <a:r>
              <a:rPr lang="en-US" sz="1600" dirty="0">
                <a:solidFill>
                  <a:schemeClr val="tx1"/>
                </a:solidFill>
                <a:latin typeface="Times New Roman" panose="02020603050405020304" pitchFamily="18" charset="0"/>
                <a:cs typeface="Times New Roman" panose="02020603050405020304" pitchFamily="18" charset="0"/>
              </a:rPr>
              <a:t> Vol. 24, Special issue Virtual, Augmented and Mixed: New Realities in Construction, pg. 511-526,2019.</a:t>
            </a:r>
          </a:p>
          <a:p>
            <a:pPr algn="just">
              <a:lnSpc>
                <a:spcPct val="120000"/>
              </a:lnSpc>
            </a:pPr>
            <a:r>
              <a:rPr lang="en-US" sz="1600" dirty="0">
                <a:solidFill>
                  <a:schemeClr val="tx1"/>
                </a:solidFill>
                <a:latin typeface="Times New Roman" panose="02020603050405020304" pitchFamily="18" charset="0"/>
                <a:cs typeface="Times New Roman" panose="02020603050405020304" pitchFamily="18" charset="0"/>
              </a:rPr>
              <a:t>[12] Bo Xiao  and Shih-Chung Kang , “Development of an Image Data Set of Construction Machines for Deep Learning Object Detection”, Journal of Computing in Civil Engineering, volume -35, 202.</a:t>
            </a:r>
          </a:p>
          <a:p>
            <a:pPr algn="just">
              <a:lnSpc>
                <a:spcPct val="120000"/>
              </a:lnSpc>
            </a:pPr>
            <a:r>
              <a:rPr lang="en-US" sz="1600" dirty="0">
                <a:solidFill>
                  <a:schemeClr val="tx1"/>
                </a:solidFill>
                <a:latin typeface="Times New Roman" panose="02020603050405020304" pitchFamily="18" charset="0"/>
                <a:cs typeface="Times New Roman" panose="02020603050405020304" pitchFamily="18" charset="0"/>
              </a:rPr>
              <a:t>[13] Bin Dai, </a:t>
            </a:r>
            <a:r>
              <a:rPr lang="en-US" sz="1600" dirty="0" err="1">
                <a:solidFill>
                  <a:schemeClr val="tx1"/>
                </a:solidFill>
                <a:latin typeface="Times New Roman" panose="02020603050405020304" pitchFamily="18" charset="0"/>
                <a:cs typeface="Times New Roman" panose="02020603050405020304" pitchFamily="18" charset="0"/>
              </a:rPr>
              <a:t>Yuhu</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Nie</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Wenpeng</a:t>
            </a:r>
            <a:r>
              <a:rPr lang="en-US" sz="1600" dirty="0">
                <a:solidFill>
                  <a:schemeClr val="tx1"/>
                </a:solidFill>
                <a:latin typeface="Times New Roman" panose="02020603050405020304" pitchFamily="18" charset="0"/>
                <a:cs typeface="Times New Roman" panose="02020603050405020304" pitchFamily="18" charset="0"/>
              </a:rPr>
              <a:t> Cui, Rui Liu, and </a:t>
            </a:r>
            <a:r>
              <a:rPr lang="en-US" sz="1600" dirty="0" err="1">
                <a:solidFill>
                  <a:schemeClr val="tx1"/>
                </a:solidFill>
                <a:latin typeface="Times New Roman" panose="02020603050405020304" pitchFamily="18" charset="0"/>
                <a:cs typeface="Times New Roman" panose="02020603050405020304" pitchFamily="18" charset="0"/>
              </a:rPr>
              <a:t>Zhe</a:t>
            </a:r>
            <a:r>
              <a:rPr lang="en-US" sz="1600" dirty="0">
                <a:solidFill>
                  <a:schemeClr val="tx1"/>
                </a:solidFill>
                <a:latin typeface="Times New Roman" panose="02020603050405020304" pitchFamily="18" charset="0"/>
                <a:cs typeface="Times New Roman" panose="02020603050405020304" pitchFamily="18" charset="0"/>
              </a:rPr>
              <a:t> Zheng, “Real-time Safety Helmet Detection System based on Improved SSD”. In Proceedings of the 2nd International Conference on Artificial Intelligence and Advanced Manufacture AIAM2020.</a:t>
            </a:r>
          </a:p>
          <a:p>
            <a:pPr algn="just">
              <a:lnSpc>
                <a:spcPct val="120000"/>
              </a:lnSpc>
            </a:pPr>
            <a:endParaRPr lang="en-US" sz="1600" dirty="0">
              <a:solidFill>
                <a:schemeClr val="tx1"/>
              </a:solidFill>
              <a:latin typeface="Times New Roman" panose="02020603050405020304" pitchFamily="18" charset="0"/>
              <a:cs typeface="Times New Roman" panose="02020603050405020304" pitchFamily="18" charset="0"/>
            </a:endParaRPr>
          </a:p>
          <a:p>
            <a:pPr algn="just">
              <a:lnSpc>
                <a:spcPct val="120000"/>
              </a:lnSpc>
            </a:pPr>
            <a:endParaRPr lang="en-US" sz="1600" dirty="0">
              <a:solidFill>
                <a:schemeClr val="tx1"/>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23FD2F50-063B-46E2-8E60-39DB3E1EA582}"/>
              </a:ext>
            </a:extLst>
          </p:cNvPr>
          <p:cNvSpPr>
            <a:spLocks noGrp="1"/>
          </p:cNvSpPr>
          <p:nvPr>
            <p:ph type="dt" sz="half" idx="10"/>
          </p:nvPr>
        </p:nvSpPr>
        <p:spPr/>
        <p:txBody>
          <a:bodyPr/>
          <a:lstStyle/>
          <a:p>
            <a:r>
              <a:rPr lang="en-US"/>
              <a:t>06-05-2022</a:t>
            </a:r>
            <a:endParaRPr lang="en-IN"/>
          </a:p>
        </p:txBody>
      </p:sp>
      <p:sp>
        <p:nvSpPr>
          <p:cNvPr id="7" name="Footer Placeholder 6">
            <a:extLst>
              <a:ext uri="{FF2B5EF4-FFF2-40B4-BE49-F238E27FC236}">
                <a16:creationId xmlns:a16="http://schemas.microsoft.com/office/drawing/2014/main" id="{B541D6CD-2C15-497B-8FBD-82E1B470D178}"/>
              </a:ext>
            </a:extLst>
          </p:cNvPr>
          <p:cNvSpPr>
            <a:spLocks noGrp="1"/>
          </p:cNvSpPr>
          <p:nvPr>
            <p:ph type="ftr" sz="quarter" idx="11"/>
          </p:nvPr>
        </p:nvSpPr>
        <p:spPr/>
        <p:txBody>
          <a:bodyPr/>
          <a:lstStyle/>
          <a:p>
            <a:r>
              <a:rPr lang="en-IN"/>
              <a:t> PROJECT PRESENTATION</a:t>
            </a:r>
          </a:p>
        </p:txBody>
      </p:sp>
    </p:spTree>
    <p:extLst>
      <p:ext uri="{BB962C8B-B14F-4D97-AF65-F5344CB8AC3E}">
        <p14:creationId xmlns:p14="http://schemas.microsoft.com/office/powerpoint/2010/main" val="10446255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0A23FA-A630-4B8D-9B74-F1164164897A}"/>
              </a:ext>
            </a:extLst>
          </p:cNvPr>
          <p:cNvSpPr>
            <a:spLocks noGrp="1"/>
          </p:cNvSpPr>
          <p:nvPr>
            <p:ph type="dt" sz="half" idx="10"/>
          </p:nvPr>
        </p:nvSpPr>
        <p:spPr/>
        <p:txBody>
          <a:bodyPr/>
          <a:lstStyle/>
          <a:p>
            <a:r>
              <a:rPr lang="en-US"/>
              <a:t>06-05-2022</a:t>
            </a:r>
            <a:endParaRPr lang="en-IN"/>
          </a:p>
        </p:txBody>
      </p:sp>
      <p:sp>
        <p:nvSpPr>
          <p:cNvPr id="3" name="Footer Placeholder 2">
            <a:extLst>
              <a:ext uri="{FF2B5EF4-FFF2-40B4-BE49-F238E27FC236}">
                <a16:creationId xmlns:a16="http://schemas.microsoft.com/office/drawing/2014/main" id="{9437CB5C-7701-4486-A5EE-63EE0EE31544}"/>
              </a:ext>
            </a:extLst>
          </p:cNvPr>
          <p:cNvSpPr>
            <a:spLocks noGrp="1"/>
          </p:cNvSpPr>
          <p:nvPr>
            <p:ph type="ftr" sz="quarter" idx="11"/>
          </p:nvPr>
        </p:nvSpPr>
        <p:spPr/>
        <p:txBody>
          <a:bodyPr/>
          <a:lstStyle/>
          <a:p>
            <a:r>
              <a:rPr lang="en-IN"/>
              <a:t> PROJECT PRESENTATION</a:t>
            </a:r>
            <a:endParaRPr lang="en-IN" dirty="0"/>
          </a:p>
        </p:txBody>
      </p:sp>
      <p:sp>
        <p:nvSpPr>
          <p:cNvPr id="5" name="TextBox 4">
            <a:extLst>
              <a:ext uri="{FF2B5EF4-FFF2-40B4-BE49-F238E27FC236}">
                <a16:creationId xmlns:a16="http://schemas.microsoft.com/office/drawing/2014/main" id="{F26591F7-9F9E-4D61-8CA2-395F6EC42045}"/>
              </a:ext>
            </a:extLst>
          </p:cNvPr>
          <p:cNvSpPr txBox="1"/>
          <p:nvPr/>
        </p:nvSpPr>
        <p:spPr>
          <a:xfrm>
            <a:off x="3393649" y="2376430"/>
            <a:ext cx="5524108" cy="707886"/>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THANK YOU</a:t>
            </a:r>
            <a:endParaRPr lang="en-IN"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3654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F9A82E-B340-46FD-ABBC-8C366EF09A51}"/>
              </a:ext>
            </a:extLst>
          </p:cNvPr>
          <p:cNvSpPr txBox="1">
            <a:spLocks/>
          </p:cNvSpPr>
          <p:nvPr/>
        </p:nvSpPr>
        <p:spPr>
          <a:xfrm>
            <a:off x="934824" y="1718978"/>
            <a:ext cx="10058400"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EF30D47-648A-4032-8770-2D7895B79BF0}"/>
              </a:ext>
            </a:extLst>
          </p:cNvPr>
          <p:cNvSpPr txBox="1">
            <a:spLocks/>
          </p:cNvSpPr>
          <p:nvPr/>
        </p:nvSpPr>
        <p:spPr>
          <a:xfrm>
            <a:off x="934824" y="2241762"/>
            <a:ext cx="10594157"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Uses a pose estimator to detect worker body parts as spatial anchors and localize the part attention regions.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CNN based classifier used to recognize both PPE and non-PPE classes within the attention regions.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Uses a new CPPE dataset – worker, hardhat, vest.</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Higher precision and recall.</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Dataset not construction domain specific.</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The cropped body part attention regions are typically in low resolution.</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Used a lightweight </a:t>
            </a:r>
            <a:r>
              <a:rPr lang="en-US" dirty="0" err="1">
                <a:solidFill>
                  <a:schemeClr val="tx1"/>
                </a:solidFill>
                <a:latin typeface="Times New Roman" panose="02020603050405020304" pitchFamily="18" charset="0"/>
                <a:cs typeface="Times New Roman" panose="02020603050405020304" pitchFamily="18" charset="0"/>
              </a:rPr>
              <a:t>MobileNet</a:t>
            </a:r>
            <a:r>
              <a:rPr lang="en-US" dirty="0">
                <a:solidFill>
                  <a:schemeClr val="tx1"/>
                </a:solidFill>
                <a:latin typeface="Times New Roman" panose="02020603050405020304" pitchFamily="18" charset="0"/>
                <a:cs typeface="Times New Roman" panose="02020603050405020304" pitchFamily="18" charset="0"/>
              </a:rPr>
              <a:t> rather than a deep network.</a:t>
            </a:r>
          </a:p>
        </p:txBody>
      </p:sp>
      <p:sp>
        <p:nvSpPr>
          <p:cNvPr id="6" name="TextBox 5">
            <a:extLst>
              <a:ext uri="{FF2B5EF4-FFF2-40B4-BE49-F238E27FC236}">
                <a16:creationId xmlns:a16="http://schemas.microsoft.com/office/drawing/2014/main" id="{4C233C91-0AE1-48EC-895B-94D493A2F265}"/>
              </a:ext>
            </a:extLst>
          </p:cNvPr>
          <p:cNvSpPr txBox="1"/>
          <p:nvPr/>
        </p:nvSpPr>
        <p:spPr>
          <a:xfrm>
            <a:off x="275732" y="972304"/>
            <a:ext cx="11630322" cy="830997"/>
          </a:xfrm>
          <a:prstGeom prst="rect">
            <a:avLst/>
          </a:prstGeom>
          <a:noFill/>
        </p:spPr>
        <p:txBody>
          <a:bodyPr wrap="square" rtlCol="0">
            <a:spAutoFit/>
          </a:bodyPr>
          <a:lstStyle/>
          <a:p>
            <a:pPr marL="514350" indent="-514350">
              <a:buFont typeface="+mj-lt"/>
              <a:buAutoNum type="romanUcPeriod"/>
            </a:pPr>
            <a:r>
              <a:rPr lang="en-US" sz="2400" b="1" dirty="0">
                <a:latin typeface="Times New Roman" panose="02020603050405020304" pitchFamily="18" charset="0"/>
                <a:cs typeface="Times New Roman" panose="02020603050405020304" pitchFamily="18" charset="0"/>
              </a:rPr>
              <a:t>“Pose guided anchoring for detecting proper use of personal protective equipment” – </a:t>
            </a:r>
            <a:r>
              <a:rPr lang="en-US" sz="2000" i="1" dirty="0" err="1">
                <a:latin typeface="Times New Roman" panose="02020603050405020304" pitchFamily="18" charset="0"/>
                <a:cs typeface="Times New Roman" panose="02020603050405020304" pitchFamily="18" charset="0"/>
              </a:rPr>
              <a:t>Ruoxin</a:t>
            </a:r>
            <a:r>
              <a:rPr lang="en-US" sz="2000" i="1" dirty="0">
                <a:latin typeface="Times New Roman" panose="02020603050405020304" pitchFamily="18" charset="0"/>
                <a:cs typeface="Times New Roman" panose="02020603050405020304" pitchFamily="18" charset="0"/>
              </a:rPr>
              <a:t> </a:t>
            </a:r>
            <a:r>
              <a:rPr lang="en-US" sz="2000" i="1" dirty="0" err="1">
                <a:latin typeface="Times New Roman" panose="02020603050405020304" pitchFamily="18" charset="0"/>
                <a:cs typeface="Times New Roman" panose="02020603050405020304" pitchFamily="18" charset="0"/>
              </a:rPr>
              <a:t>Xiong</a:t>
            </a:r>
            <a:r>
              <a:rPr lang="en-US" sz="2000" i="1" dirty="0">
                <a:latin typeface="Times New Roman" panose="02020603050405020304" pitchFamily="18" charset="0"/>
                <a:cs typeface="Times New Roman" panose="02020603050405020304" pitchFamily="18" charset="0"/>
              </a:rPr>
              <a:t>, </a:t>
            </a:r>
            <a:r>
              <a:rPr lang="en-US" sz="2000" i="1" dirty="0" err="1">
                <a:latin typeface="Times New Roman" panose="02020603050405020304" pitchFamily="18" charset="0"/>
                <a:cs typeface="Times New Roman" panose="02020603050405020304" pitchFamily="18" charset="0"/>
              </a:rPr>
              <a:t>Pingbo</a:t>
            </a:r>
            <a:r>
              <a:rPr lang="en-US" sz="2000" i="1" dirty="0">
                <a:latin typeface="Times New Roman" panose="02020603050405020304" pitchFamily="18" charset="0"/>
                <a:cs typeface="Times New Roman" panose="02020603050405020304" pitchFamily="18" charset="0"/>
              </a:rPr>
              <a:t> Tang, Automation in </a:t>
            </a:r>
            <a:r>
              <a:rPr lang="en-US" sz="2000" i="1" dirty="0" err="1">
                <a:latin typeface="Times New Roman" panose="02020603050405020304" pitchFamily="18" charset="0"/>
                <a:cs typeface="Times New Roman" panose="02020603050405020304" pitchFamily="18" charset="0"/>
              </a:rPr>
              <a:t>Construction,Volume</a:t>
            </a:r>
            <a:r>
              <a:rPr lang="en-US" sz="2000" i="1" dirty="0">
                <a:latin typeface="Times New Roman" panose="02020603050405020304" pitchFamily="18" charset="0"/>
                <a:cs typeface="Times New Roman" panose="02020603050405020304" pitchFamily="18" charset="0"/>
              </a:rPr>
              <a:t> 130,2021.</a:t>
            </a:r>
            <a:endParaRPr lang="en-IN" sz="2400" i="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EBEEF8A7-D323-406F-A37F-6730867E393B}"/>
              </a:ext>
            </a:extLst>
          </p:cNvPr>
          <p:cNvSpPr>
            <a:spLocks noGrp="1"/>
          </p:cNvSpPr>
          <p:nvPr>
            <p:ph type="dt" sz="half" idx="10"/>
          </p:nvPr>
        </p:nvSpPr>
        <p:spPr/>
        <p:txBody>
          <a:bodyPr/>
          <a:lstStyle/>
          <a:p>
            <a:r>
              <a:rPr lang="en-US"/>
              <a:t>25-02-2022</a:t>
            </a:r>
            <a:endParaRPr lang="en-IN"/>
          </a:p>
        </p:txBody>
      </p:sp>
      <p:sp>
        <p:nvSpPr>
          <p:cNvPr id="8" name="Footer Placeholder 7">
            <a:extLst>
              <a:ext uri="{FF2B5EF4-FFF2-40B4-BE49-F238E27FC236}">
                <a16:creationId xmlns:a16="http://schemas.microsoft.com/office/drawing/2014/main" id="{A39DA535-BE06-4403-A401-1AEA1C301145}"/>
              </a:ext>
            </a:extLst>
          </p:cNvPr>
          <p:cNvSpPr>
            <a:spLocks noGrp="1"/>
          </p:cNvSpPr>
          <p:nvPr>
            <p:ph type="ftr" sz="quarter" idx="11"/>
          </p:nvPr>
        </p:nvSpPr>
        <p:spPr/>
        <p:txBody>
          <a:bodyPr/>
          <a:lstStyle/>
          <a:p>
            <a:r>
              <a:rPr lang="en-IN"/>
              <a:t>SEM-3 FINAL PROJECT PRESENTATION</a:t>
            </a:r>
          </a:p>
        </p:txBody>
      </p:sp>
      <p:sp>
        <p:nvSpPr>
          <p:cNvPr id="10" name="Title 1">
            <a:extLst>
              <a:ext uri="{FF2B5EF4-FFF2-40B4-BE49-F238E27FC236}">
                <a16:creationId xmlns:a16="http://schemas.microsoft.com/office/drawing/2014/main" id="{91AD734A-96CA-43F6-B161-3751AAE55253}"/>
              </a:ext>
            </a:extLst>
          </p:cNvPr>
          <p:cNvSpPr txBox="1">
            <a:spLocks/>
          </p:cNvSpPr>
          <p:nvPr/>
        </p:nvSpPr>
        <p:spPr>
          <a:xfrm>
            <a:off x="1264764" y="202617"/>
            <a:ext cx="10058400" cy="1450757"/>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IN" sz="3600" b="1" u="sng" dirty="0">
                <a:solidFill>
                  <a:schemeClr val="tx1"/>
                </a:solidFill>
                <a:latin typeface="Times New Roman" panose="02020603050405020304" pitchFamily="18" charset="0"/>
                <a:cs typeface="Times New Roman" panose="02020603050405020304" pitchFamily="18" charset="0"/>
              </a:rPr>
              <a:t>LITERATURE SURVEY</a:t>
            </a:r>
          </a:p>
        </p:txBody>
      </p:sp>
      <p:sp>
        <p:nvSpPr>
          <p:cNvPr id="7" name="Slide Number Placeholder 6">
            <a:extLst>
              <a:ext uri="{FF2B5EF4-FFF2-40B4-BE49-F238E27FC236}">
                <a16:creationId xmlns:a16="http://schemas.microsoft.com/office/drawing/2014/main" id="{CAA3585E-C628-448C-B333-D65B61638165}"/>
              </a:ext>
            </a:extLst>
          </p:cNvPr>
          <p:cNvSpPr>
            <a:spLocks noGrp="1"/>
          </p:cNvSpPr>
          <p:nvPr>
            <p:ph type="sldNum" sz="quarter" idx="12"/>
          </p:nvPr>
        </p:nvSpPr>
        <p:spPr/>
        <p:txBody>
          <a:bodyPr/>
          <a:lstStyle/>
          <a:p>
            <a:fld id="{30F7E5DF-39D9-4B50-B0A1-E042F29AE1F1}" type="slidenum">
              <a:rPr lang="en-IN" smtClean="0"/>
              <a:t>3</a:t>
            </a:fld>
            <a:endParaRPr lang="en-IN"/>
          </a:p>
        </p:txBody>
      </p:sp>
    </p:spTree>
    <p:extLst>
      <p:ext uri="{BB962C8B-B14F-4D97-AF65-F5344CB8AC3E}">
        <p14:creationId xmlns:p14="http://schemas.microsoft.com/office/powerpoint/2010/main" val="1555384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F9A82E-B340-46FD-ABBC-8C366EF09A51}"/>
              </a:ext>
            </a:extLst>
          </p:cNvPr>
          <p:cNvSpPr txBox="1">
            <a:spLocks/>
          </p:cNvSpPr>
          <p:nvPr/>
        </p:nvSpPr>
        <p:spPr>
          <a:xfrm>
            <a:off x="934824" y="1718978"/>
            <a:ext cx="10058400"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EF30D47-648A-4032-8770-2D7895B79BF0}"/>
              </a:ext>
            </a:extLst>
          </p:cNvPr>
          <p:cNvSpPr txBox="1">
            <a:spLocks/>
          </p:cNvSpPr>
          <p:nvPr/>
        </p:nvSpPr>
        <p:spPr>
          <a:xfrm>
            <a:off x="934824" y="1879525"/>
            <a:ext cx="10419061"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In this study, the Moving Objects in Construction Sites (MOCS) image dataset is presented.</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Images collected from 174 construction sites. </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Thirteen categories of moving objects found in construction sites were annotated.</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A benchmark containing 15 different DNN-based detectors was made using the MOCS dataset.</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Faster R-CNN and Mask R-CNN with three different backbones were trained and evaluated in this study.</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Comparison was done with COCO dataset.</a:t>
            </a:r>
          </a:p>
        </p:txBody>
      </p:sp>
      <p:sp>
        <p:nvSpPr>
          <p:cNvPr id="6" name="TextBox 5">
            <a:extLst>
              <a:ext uri="{FF2B5EF4-FFF2-40B4-BE49-F238E27FC236}">
                <a16:creationId xmlns:a16="http://schemas.microsoft.com/office/drawing/2014/main" id="{4C233C91-0AE1-48EC-895B-94D493A2F265}"/>
              </a:ext>
            </a:extLst>
          </p:cNvPr>
          <p:cNvSpPr txBox="1"/>
          <p:nvPr/>
        </p:nvSpPr>
        <p:spPr>
          <a:xfrm>
            <a:off x="539684" y="331081"/>
            <a:ext cx="11112632" cy="830997"/>
          </a:xfrm>
          <a:prstGeom prst="rect">
            <a:avLst/>
          </a:prstGeom>
          <a:noFill/>
        </p:spPr>
        <p:txBody>
          <a:bodyPr wrap="square" rtlCol="0">
            <a:spAutoFit/>
          </a:bodyPr>
          <a:lstStyle/>
          <a:p>
            <a:pPr marL="514350" indent="-514350">
              <a:buFont typeface="+mj-lt"/>
              <a:buAutoNum type="romanUcPeriod" startAt="2"/>
            </a:pPr>
            <a:r>
              <a:rPr lang="en-US" sz="2400" b="1" dirty="0">
                <a:latin typeface="Times New Roman" panose="02020603050405020304" pitchFamily="18" charset="0"/>
                <a:cs typeface="Times New Roman" panose="02020603050405020304" pitchFamily="18" charset="0"/>
              </a:rPr>
              <a:t>“Dataset and benchmark for detecting moving objects in construction sites”      – </a:t>
            </a:r>
            <a:r>
              <a:rPr lang="en-US" i="1" dirty="0" err="1">
                <a:latin typeface="Times New Roman" panose="02020603050405020304" pitchFamily="18" charset="0"/>
                <a:cs typeface="Times New Roman" panose="02020603050405020304" pitchFamily="18" charset="0"/>
              </a:rPr>
              <a:t>AnXuehui</a:t>
            </a:r>
            <a:r>
              <a:rPr lang="en-US" i="1" dirty="0">
                <a:latin typeface="Times New Roman" panose="02020603050405020304" pitchFamily="18" charset="0"/>
                <a:cs typeface="Times New Roman" panose="02020603050405020304" pitchFamily="18" charset="0"/>
              </a:rPr>
              <a:t>, et.al, Automation in </a:t>
            </a:r>
            <a:r>
              <a:rPr lang="en-US" i="1" dirty="0" err="1">
                <a:latin typeface="Times New Roman" panose="02020603050405020304" pitchFamily="18" charset="0"/>
                <a:cs typeface="Times New Roman" panose="02020603050405020304" pitchFamily="18" charset="0"/>
              </a:rPr>
              <a:t>Construction,Volume</a:t>
            </a:r>
            <a:r>
              <a:rPr lang="en-US" i="1" dirty="0">
                <a:latin typeface="Times New Roman" panose="02020603050405020304" pitchFamily="18" charset="0"/>
                <a:cs typeface="Times New Roman" panose="02020603050405020304" pitchFamily="18" charset="0"/>
              </a:rPr>
              <a:t> 122,2021.</a:t>
            </a:r>
            <a:endParaRPr lang="en-IN" sz="2400" i="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7D5E4E27-3961-4492-937E-2F7A2067A8FF}"/>
              </a:ext>
            </a:extLst>
          </p:cNvPr>
          <p:cNvSpPr>
            <a:spLocks noGrp="1"/>
          </p:cNvSpPr>
          <p:nvPr>
            <p:ph type="dt" sz="half" idx="10"/>
          </p:nvPr>
        </p:nvSpPr>
        <p:spPr/>
        <p:txBody>
          <a:bodyPr/>
          <a:lstStyle/>
          <a:p>
            <a:r>
              <a:rPr lang="en-US"/>
              <a:t>25-02-2022</a:t>
            </a:r>
            <a:endParaRPr lang="en-IN"/>
          </a:p>
        </p:txBody>
      </p:sp>
      <p:sp>
        <p:nvSpPr>
          <p:cNvPr id="8" name="Footer Placeholder 7">
            <a:extLst>
              <a:ext uri="{FF2B5EF4-FFF2-40B4-BE49-F238E27FC236}">
                <a16:creationId xmlns:a16="http://schemas.microsoft.com/office/drawing/2014/main" id="{66310645-9B37-49AC-8EA2-928BCEA06515}"/>
              </a:ext>
            </a:extLst>
          </p:cNvPr>
          <p:cNvSpPr>
            <a:spLocks noGrp="1"/>
          </p:cNvSpPr>
          <p:nvPr>
            <p:ph type="ftr" sz="quarter" idx="11"/>
          </p:nvPr>
        </p:nvSpPr>
        <p:spPr/>
        <p:txBody>
          <a:bodyPr/>
          <a:lstStyle/>
          <a:p>
            <a:r>
              <a:rPr lang="en-IN"/>
              <a:t>SEM-3 FINAL PROJECT PRESENTATION</a:t>
            </a:r>
          </a:p>
        </p:txBody>
      </p:sp>
      <p:sp>
        <p:nvSpPr>
          <p:cNvPr id="7" name="Slide Number Placeholder 6">
            <a:extLst>
              <a:ext uri="{FF2B5EF4-FFF2-40B4-BE49-F238E27FC236}">
                <a16:creationId xmlns:a16="http://schemas.microsoft.com/office/drawing/2014/main" id="{66D71282-6969-40CC-ADDF-E3ADA8FE8C31}"/>
              </a:ext>
            </a:extLst>
          </p:cNvPr>
          <p:cNvSpPr>
            <a:spLocks noGrp="1"/>
          </p:cNvSpPr>
          <p:nvPr>
            <p:ph type="sldNum" sz="quarter" idx="12"/>
          </p:nvPr>
        </p:nvSpPr>
        <p:spPr/>
        <p:txBody>
          <a:bodyPr/>
          <a:lstStyle/>
          <a:p>
            <a:fld id="{30F7E5DF-39D9-4B50-B0A1-E042F29AE1F1}" type="slidenum">
              <a:rPr lang="en-IN" smtClean="0"/>
              <a:t>4</a:t>
            </a:fld>
            <a:endParaRPr lang="en-IN"/>
          </a:p>
        </p:txBody>
      </p:sp>
    </p:spTree>
    <p:extLst>
      <p:ext uri="{BB962C8B-B14F-4D97-AF65-F5344CB8AC3E}">
        <p14:creationId xmlns:p14="http://schemas.microsoft.com/office/powerpoint/2010/main" val="2111040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F9A82E-B340-46FD-ABBC-8C366EF09A51}"/>
              </a:ext>
            </a:extLst>
          </p:cNvPr>
          <p:cNvSpPr txBox="1">
            <a:spLocks/>
          </p:cNvSpPr>
          <p:nvPr/>
        </p:nvSpPr>
        <p:spPr>
          <a:xfrm>
            <a:off x="934824" y="1718978"/>
            <a:ext cx="10058400"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EF30D47-648A-4032-8770-2D7895B79BF0}"/>
              </a:ext>
            </a:extLst>
          </p:cNvPr>
          <p:cNvSpPr txBox="1">
            <a:spLocks/>
          </p:cNvSpPr>
          <p:nvPr/>
        </p:nvSpPr>
        <p:spPr>
          <a:xfrm>
            <a:off x="735291" y="1894788"/>
            <a:ext cx="10859678" cy="4206274"/>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Deep learning (transfer learning) algorithms to annotate construction imagery from unconstrained real-world settings with high fidelity. </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VGG-16 model - pre-trained on the ImageNet dataset, is trained on construction images retrieved with web mining techniques and labeled by human annotators.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Two fully-connected layers added to the existing VGG-16’s convolutional layers and weights were updated through training and fine-tuning the model.</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Model tends to classify an image as an object that has a larger visual footprint on the image.</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Single-label classification : 91.1% accuracy</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Multi-label classification : 86.0% accuracy</a:t>
            </a:r>
          </a:p>
        </p:txBody>
      </p:sp>
      <p:sp>
        <p:nvSpPr>
          <p:cNvPr id="6" name="TextBox 5">
            <a:extLst>
              <a:ext uri="{FF2B5EF4-FFF2-40B4-BE49-F238E27FC236}">
                <a16:creationId xmlns:a16="http://schemas.microsoft.com/office/drawing/2014/main" id="{4C233C91-0AE1-48EC-895B-94D493A2F265}"/>
              </a:ext>
            </a:extLst>
          </p:cNvPr>
          <p:cNvSpPr txBox="1"/>
          <p:nvPr/>
        </p:nvSpPr>
        <p:spPr>
          <a:xfrm>
            <a:off x="614312" y="333983"/>
            <a:ext cx="11112632" cy="1384995"/>
          </a:xfrm>
          <a:prstGeom prst="rect">
            <a:avLst/>
          </a:prstGeom>
          <a:noFill/>
        </p:spPr>
        <p:txBody>
          <a:bodyPr wrap="square" rtlCol="0">
            <a:spAutoFit/>
          </a:bodyPr>
          <a:lstStyle/>
          <a:p>
            <a:pPr marL="514350" indent="-514350">
              <a:buFont typeface="+mj-lt"/>
              <a:buAutoNum type="romanUcPeriod" startAt="3"/>
            </a:pPr>
            <a:r>
              <a:rPr lang="en-US" sz="2400" b="1" dirty="0">
                <a:latin typeface="Times New Roman" panose="02020603050405020304" pitchFamily="18" charset="0"/>
                <a:cs typeface="Times New Roman" panose="02020603050405020304" pitchFamily="18" charset="0"/>
              </a:rPr>
              <a:t>“SINGLE- AND MULTI-LABEL CLASSIFICATION OF CONSTRUCTION OBJECTS USING DEEP TRANSFER LEARNING METHODS” – </a:t>
            </a:r>
            <a:r>
              <a:rPr lang="en-US" i="1" dirty="0" err="1">
                <a:latin typeface="Times New Roman" panose="02020603050405020304" pitchFamily="18" charset="0"/>
                <a:cs typeface="Times New Roman" panose="02020603050405020304" pitchFamily="18" charset="0"/>
              </a:rPr>
              <a:t>Nipun</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D.Nath</a:t>
            </a:r>
            <a:r>
              <a:rPr lang="en-US" i="1" dirty="0">
                <a:latin typeface="Times New Roman" panose="02020603050405020304" pitchFamily="18" charset="0"/>
                <a:cs typeface="Times New Roman" panose="02020603050405020304" pitchFamily="18" charset="0"/>
              </a:rPr>
              <a:t> ,et.al., Virtual, Augmented and Mixed: New Realities in Construction, Journal of Information Technology in Construction 2019.</a:t>
            </a:r>
            <a:endParaRPr lang="en-IN" sz="2400" i="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C937F658-046C-4546-BE0B-51651DF61519}"/>
              </a:ext>
            </a:extLst>
          </p:cNvPr>
          <p:cNvSpPr>
            <a:spLocks noGrp="1"/>
          </p:cNvSpPr>
          <p:nvPr>
            <p:ph type="dt" sz="half" idx="10"/>
          </p:nvPr>
        </p:nvSpPr>
        <p:spPr/>
        <p:txBody>
          <a:bodyPr/>
          <a:lstStyle/>
          <a:p>
            <a:r>
              <a:rPr lang="en-US"/>
              <a:t>25-02-2022</a:t>
            </a:r>
            <a:endParaRPr lang="en-IN"/>
          </a:p>
        </p:txBody>
      </p:sp>
      <p:sp>
        <p:nvSpPr>
          <p:cNvPr id="8" name="Footer Placeholder 7">
            <a:extLst>
              <a:ext uri="{FF2B5EF4-FFF2-40B4-BE49-F238E27FC236}">
                <a16:creationId xmlns:a16="http://schemas.microsoft.com/office/drawing/2014/main" id="{78037F8A-4575-4798-8AA5-826F2CCC8052}"/>
              </a:ext>
            </a:extLst>
          </p:cNvPr>
          <p:cNvSpPr>
            <a:spLocks noGrp="1"/>
          </p:cNvSpPr>
          <p:nvPr>
            <p:ph type="ftr" sz="quarter" idx="11"/>
          </p:nvPr>
        </p:nvSpPr>
        <p:spPr/>
        <p:txBody>
          <a:bodyPr/>
          <a:lstStyle/>
          <a:p>
            <a:r>
              <a:rPr lang="en-IN"/>
              <a:t>SEM-3 FINAL PROJECT PRESENTATION</a:t>
            </a:r>
          </a:p>
        </p:txBody>
      </p:sp>
      <p:sp>
        <p:nvSpPr>
          <p:cNvPr id="7" name="Slide Number Placeholder 6">
            <a:extLst>
              <a:ext uri="{FF2B5EF4-FFF2-40B4-BE49-F238E27FC236}">
                <a16:creationId xmlns:a16="http://schemas.microsoft.com/office/drawing/2014/main" id="{B7A24702-A8B5-466E-AF5E-6F8D622E1723}"/>
              </a:ext>
            </a:extLst>
          </p:cNvPr>
          <p:cNvSpPr>
            <a:spLocks noGrp="1"/>
          </p:cNvSpPr>
          <p:nvPr>
            <p:ph type="sldNum" sz="quarter" idx="12"/>
          </p:nvPr>
        </p:nvSpPr>
        <p:spPr/>
        <p:txBody>
          <a:bodyPr/>
          <a:lstStyle/>
          <a:p>
            <a:fld id="{30F7E5DF-39D9-4B50-B0A1-E042F29AE1F1}" type="slidenum">
              <a:rPr lang="en-IN" smtClean="0"/>
              <a:t>5</a:t>
            </a:fld>
            <a:endParaRPr lang="en-IN"/>
          </a:p>
        </p:txBody>
      </p:sp>
    </p:spTree>
    <p:extLst>
      <p:ext uri="{BB962C8B-B14F-4D97-AF65-F5344CB8AC3E}">
        <p14:creationId xmlns:p14="http://schemas.microsoft.com/office/powerpoint/2010/main" val="2855493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F9A82E-B340-46FD-ABBC-8C366EF09A51}"/>
              </a:ext>
            </a:extLst>
          </p:cNvPr>
          <p:cNvSpPr txBox="1">
            <a:spLocks/>
          </p:cNvSpPr>
          <p:nvPr/>
        </p:nvSpPr>
        <p:spPr>
          <a:xfrm>
            <a:off x="934824" y="1718978"/>
            <a:ext cx="10058400"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EF30D47-648A-4032-8770-2D7895B79BF0}"/>
              </a:ext>
            </a:extLst>
          </p:cNvPr>
          <p:cNvSpPr txBox="1">
            <a:spLocks/>
          </p:cNvSpPr>
          <p:nvPr/>
        </p:nvSpPr>
        <p:spPr>
          <a:xfrm>
            <a:off x="849984" y="1718978"/>
            <a:ext cx="1071670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Presents a case study on developing an image data set specifically for construction machines named the Alberta Construction Image Data Set (ACID).</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Images collected through online collection (</a:t>
            </a:r>
            <a:r>
              <a:rPr lang="en-IN" dirty="0">
                <a:solidFill>
                  <a:schemeClr val="tx1"/>
                </a:solidFill>
                <a:latin typeface="Times New Roman" panose="02020603050405020304" pitchFamily="18" charset="0"/>
                <a:cs typeface="Times New Roman" panose="02020603050405020304" pitchFamily="18" charset="0"/>
              </a:rPr>
              <a:t>web crawler)</a:t>
            </a:r>
            <a:r>
              <a:rPr lang="en-US" dirty="0">
                <a:solidFill>
                  <a:schemeClr val="tx1"/>
                </a:solidFill>
                <a:latin typeface="Times New Roman" panose="02020603050405020304" pitchFamily="18" charset="0"/>
                <a:cs typeface="Times New Roman" panose="02020603050405020304" pitchFamily="18" charset="0"/>
              </a:rPr>
              <a:t> and onsite collection (UAVs, </a:t>
            </a:r>
            <a:r>
              <a:rPr lang="en-US" dirty="0" err="1">
                <a:solidFill>
                  <a:schemeClr val="tx1"/>
                </a:solidFill>
                <a:latin typeface="Times New Roman" panose="02020603050405020304" pitchFamily="18" charset="0"/>
                <a:cs typeface="Times New Roman" panose="02020603050405020304" pitchFamily="18" charset="0"/>
              </a:rPr>
              <a:t>cctv</a:t>
            </a:r>
            <a:r>
              <a:rPr lang="en-US" dirty="0">
                <a:solidFill>
                  <a:schemeClr val="tx1"/>
                </a:solidFill>
                <a:latin typeface="Times New Roman" panose="02020603050405020304" pitchFamily="18" charset="0"/>
                <a:cs typeface="Times New Roman" panose="02020603050405020304" pitchFamily="18" charset="0"/>
              </a:rPr>
              <a:t> cameras, manual clicks).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To validate the feasibility of ACID, trained the data set using four existing deep learning object detection algorithms- YOLO-v3, Inception-SSD, R-FCN-ResNet101, and Faster-RCNN-ResNet101.</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The mean average precision (</a:t>
            </a:r>
            <a:r>
              <a:rPr lang="en-US" dirty="0" err="1">
                <a:solidFill>
                  <a:schemeClr val="tx1"/>
                </a:solidFill>
                <a:latin typeface="Times New Roman" panose="02020603050405020304" pitchFamily="18" charset="0"/>
                <a:cs typeface="Times New Roman" panose="02020603050405020304" pitchFamily="18" charset="0"/>
              </a:rPr>
              <a:t>mAP</a:t>
            </a:r>
            <a:r>
              <a:rPr lang="en-US" dirty="0">
                <a:solidFill>
                  <a:schemeClr val="tx1"/>
                </a:solidFill>
                <a:latin typeface="Times New Roman" panose="02020603050405020304" pitchFamily="18" charset="0"/>
                <a:cs typeface="Times New Roman" panose="02020603050405020304" pitchFamily="18" charset="0"/>
              </a:rPr>
              <a:t>) is 83.0% for Inception-SSD, 87.8% for YOLO-v3, 88.8% for R-FCN-ResNet101, and 89.2% for Faster-RCNN-ResNet101. </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The average detection speed of the four algorithms is 16.7 frames per second (fps), which satisfies the needs of most studies in the field of automation in construction.</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One-stage detectors are faster than two stage detectors with the loss of accuracy.</a:t>
            </a:r>
          </a:p>
        </p:txBody>
      </p:sp>
      <p:sp>
        <p:nvSpPr>
          <p:cNvPr id="6" name="TextBox 5">
            <a:extLst>
              <a:ext uri="{FF2B5EF4-FFF2-40B4-BE49-F238E27FC236}">
                <a16:creationId xmlns:a16="http://schemas.microsoft.com/office/drawing/2014/main" id="{4C233C91-0AE1-48EC-895B-94D493A2F265}"/>
              </a:ext>
            </a:extLst>
          </p:cNvPr>
          <p:cNvSpPr txBox="1"/>
          <p:nvPr/>
        </p:nvSpPr>
        <p:spPr>
          <a:xfrm>
            <a:off x="774569" y="288426"/>
            <a:ext cx="11112632" cy="1107996"/>
          </a:xfrm>
          <a:prstGeom prst="rect">
            <a:avLst/>
          </a:prstGeom>
          <a:noFill/>
        </p:spPr>
        <p:txBody>
          <a:bodyPr wrap="square" rtlCol="0">
            <a:spAutoFit/>
          </a:bodyPr>
          <a:lstStyle/>
          <a:p>
            <a:pPr marL="514350" indent="-514350">
              <a:buFont typeface="+mj-lt"/>
              <a:buAutoNum type="romanUcPeriod" startAt="4"/>
            </a:pPr>
            <a:r>
              <a:rPr lang="en-US" sz="2400" b="1" dirty="0">
                <a:latin typeface="Times New Roman" panose="02020603050405020304" pitchFamily="18" charset="0"/>
                <a:cs typeface="Times New Roman" panose="02020603050405020304" pitchFamily="18" charset="0"/>
              </a:rPr>
              <a:t>“Development of an Image Data Set of Construction Machines for Deep Learning Object Detection” – </a:t>
            </a:r>
            <a:r>
              <a:rPr lang="en-US" i="1" dirty="0">
                <a:latin typeface="Times New Roman" panose="02020603050405020304" pitchFamily="18" charset="0"/>
                <a:cs typeface="Times New Roman" panose="02020603050405020304" pitchFamily="18" charset="0"/>
              </a:rPr>
              <a:t>Bo </a:t>
            </a:r>
            <a:r>
              <a:rPr lang="en-US" i="1" dirty="0" err="1">
                <a:latin typeface="Times New Roman" panose="02020603050405020304" pitchFamily="18" charset="0"/>
                <a:cs typeface="Times New Roman" panose="02020603050405020304" pitchFamily="18" charset="0"/>
              </a:rPr>
              <a:t>Xiao,et.al</a:t>
            </a:r>
            <a:r>
              <a:rPr lang="en-US" i="1" dirty="0">
                <a:latin typeface="Times New Roman" panose="02020603050405020304" pitchFamily="18" charset="0"/>
                <a:cs typeface="Times New Roman" panose="02020603050405020304" pitchFamily="18" charset="0"/>
              </a:rPr>
              <a:t>., Journal of Computing in Civil Engineering, ASCE, 2020.</a:t>
            </a:r>
            <a:endParaRPr lang="en-IN" sz="2400" i="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C102AB85-21EB-4A25-A38A-CB2CC2E43E1A}"/>
              </a:ext>
            </a:extLst>
          </p:cNvPr>
          <p:cNvSpPr>
            <a:spLocks noGrp="1"/>
          </p:cNvSpPr>
          <p:nvPr>
            <p:ph type="dt" sz="half" idx="10"/>
          </p:nvPr>
        </p:nvSpPr>
        <p:spPr/>
        <p:txBody>
          <a:bodyPr/>
          <a:lstStyle/>
          <a:p>
            <a:r>
              <a:rPr lang="en-US"/>
              <a:t>25-02-2022</a:t>
            </a:r>
            <a:endParaRPr lang="en-IN"/>
          </a:p>
        </p:txBody>
      </p:sp>
      <p:sp>
        <p:nvSpPr>
          <p:cNvPr id="8" name="Footer Placeholder 7">
            <a:extLst>
              <a:ext uri="{FF2B5EF4-FFF2-40B4-BE49-F238E27FC236}">
                <a16:creationId xmlns:a16="http://schemas.microsoft.com/office/drawing/2014/main" id="{51AA0C99-DDDE-48EE-A0B9-ABCC77141454}"/>
              </a:ext>
            </a:extLst>
          </p:cNvPr>
          <p:cNvSpPr>
            <a:spLocks noGrp="1"/>
          </p:cNvSpPr>
          <p:nvPr>
            <p:ph type="ftr" sz="quarter" idx="11"/>
          </p:nvPr>
        </p:nvSpPr>
        <p:spPr/>
        <p:txBody>
          <a:bodyPr/>
          <a:lstStyle/>
          <a:p>
            <a:r>
              <a:rPr lang="en-IN"/>
              <a:t>SEM-3 FINAL PROJECT PRESENTATION</a:t>
            </a:r>
          </a:p>
        </p:txBody>
      </p:sp>
      <p:sp>
        <p:nvSpPr>
          <p:cNvPr id="7" name="Slide Number Placeholder 6">
            <a:extLst>
              <a:ext uri="{FF2B5EF4-FFF2-40B4-BE49-F238E27FC236}">
                <a16:creationId xmlns:a16="http://schemas.microsoft.com/office/drawing/2014/main" id="{C3E587E1-1AEE-4F02-A9FD-DF51F08EA3F3}"/>
              </a:ext>
            </a:extLst>
          </p:cNvPr>
          <p:cNvSpPr>
            <a:spLocks noGrp="1"/>
          </p:cNvSpPr>
          <p:nvPr>
            <p:ph type="sldNum" sz="quarter" idx="12"/>
          </p:nvPr>
        </p:nvSpPr>
        <p:spPr/>
        <p:txBody>
          <a:bodyPr/>
          <a:lstStyle/>
          <a:p>
            <a:fld id="{30F7E5DF-39D9-4B50-B0A1-E042F29AE1F1}" type="slidenum">
              <a:rPr lang="en-IN" smtClean="0"/>
              <a:t>6</a:t>
            </a:fld>
            <a:endParaRPr lang="en-IN"/>
          </a:p>
        </p:txBody>
      </p:sp>
    </p:spTree>
    <p:extLst>
      <p:ext uri="{BB962C8B-B14F-4D97-AF65-F5344CB8AC3E}">
        <p14:creationId xmlns:p14="http://schemas.microsoft.com/office/powerpoint/2010/main" val="1019722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F9A82E-B340-46FD-ABBC-8C366EF09A51}"/>
              </a:ext>
            </a:extLst>
          </p:cNvPr>
          <p:cNvSpPr txBox="1">
            <a:spLocks/>
          </p:cNvSpPr>
          <p:nvPr/>
        </p:nvSpPr>
        <p:spPr>
          <a:xfrm>
            <a:off x="934824" y="1718978"/>
            <a:ext cx="10058400"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EF30D47-648A-4032-8770-2D7895B79BF0}"/>
              </a:ext>
            </a:extLst>
          </p:cNvPr>
          <p:cNvSpPr txBox="1">
            <a:spLocks/>
          </p:cNvSpPr>
          <p:nvPr/>
        </p:nvSpPr>
        <p:spPr>
          <a:xfrm>
            <a:off x="934824" y="1633004"/>
            <a:ext cx="10058400"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The paper investigates YOLO-based CNN models in fast detection of construction objects.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Pictor-v2 dataset used as the transfer learning dataset to train the model YOLOv2 and YOLOv3.</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YOLO-v3 outperforms YOLO-v2 by focusing on smaller, harder-to-detect objects. </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YOLO-v3 model has a 78.2%mAP</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YOLO model integrated with a NN model - predict the relative distances of objects in synthetic images from a single camera view with high accuracy.</a:t>
            </a:r>
          </a:p>
        </p:txBody>
      </p:sp>
      <p:sp>
        <p:nvSpPr>
          <p:cNvPr id="6" name="TextBox 5">
            <a:extLst>
              <a:ext uri="{FF2B5EF4-FFF2-40B4-BE49-F238E27FC236}">
                <a16:creationId xmlns:a16="http://schemas.microsoft.com/office/drawing/2014/main" id="{4C233C91-0AE1-48EC-895B-94D493A2F265}"/>
              </a:ext>
            </a:extLst>
          </p:cNvPr>
          <p:cNvSpPr txBox="1"/>
          <p:nvPr/>
        </p:nvSpPr>
        <p:spPr>
          <a:xfrm>
            <a:off x="793422" y="232090"/>
            <a:ext cx="11112632" cy="830997"/>
          </a:xfrm>
          <a:prstGeom prst="rect">
            <a:avLst/>
          </a:prstGeom>
          <a:noFill/>
        </p:spPr>
        <p:txBody>
          <a:bodyPr wrap="square" rtlCol="0">
            <a:spAutoFit/>
          </a:bodyPr>
          <a:lstStyle/>
          <a:p>
            <a:pPr marL="514350" indent="-514350">
              <a:buFont typeface="+mj-lt"/>
              <a:buAutoNum type="romanUcPeriod" startAt="5"/>
            </a:pPr>
            <a:r>
              <a:rPr lang="en-US" sz="2400" b="1" dirty="0">
                <a:latin typeface="Times New Roman" panose="02020603050405020304" pitchFamily="18" charset="0"/>
                <a:cs typeface="Times New Roman" panose="02020603050405020304" pitchFamily="18" charset="0"/>
              </a:rPr>
              <a:t>“Deep Convolutional Networks for Construction Object Detection Under Different Visual Conditions” – </a:t>
            </a:r>
            <a:r>
              <a:rPr lang="en-US" i="1" dirty="0" err="1">
                <a:latin typeface="Times New Roman" panose="02020603050405020304" pitchFamily="18" charset="0"/>
                <a:cs typeface="Times New Roman" panose="02020603050405020304" pitchFamily="18" charset="0"/>
              </a:rPr>
              <a:t>Nipun</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D.Nath</a:t>
            </a:r>
            <a:r>
              <a:rPr lang="en-US" i="1" dirty="0">
                <a:latin typeface="Times New Roman" panose="02020603050405020304" pitchFamily="18" charset="0"/>
                <a:cs typeface="Times New Roman" panose="02020603050405020304" pitchFamily="18" charset="0"/>
              </a:rPr>
              <a:t> ,et.al., Frontiers in Built Environment, 2020.</a:t>
            </a:r>
            <a:endParaRPr lang="en-IN" sz="2400" i="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4D8F8D69-2403-4726-BC2D-F6824D09EF3D}"/>
              </a:ext>
            </a:extLst>
          </p:cNvPr>
          <p:cNvSpPr>
            <a:spLocks noGrp="1"/>
          </p:cNvSpPr>
          <p:nvPr>
            <p:ph type="dt" sz="half" idx="10"/>
          </p:nvPr>
        </p:nvSpPr>
        <p:spPr/>
        <p:txBody>
          <a:bodyPr/>
          <a:lstStyle/>
          <a:p>
            <a:r>
              <a:rPr lang="en-US"/>
              <a:t>25-02-2022</a:t>
            </a:r>
            <a:endParaRPr lang="en-IN"/>
          </a:p>
        </p:txBody>
      </p:sp>
      <p:sp>
        <p:nvSpPr>
          <p:cNvPr id="8" name="Footer Placeholder 7">
            <a:extLst>
              <a:ext uri="{FF2B5EF4-FFF2-40B4-BE49-F238E27FC236}">
                <a16:creationId xmlns:a16="http://schemas.microsoft.com/office/drawing/2014/main" id="{DCC3B089-C7BC-4D78-A841-49FFE7B66E42}"/>
              </a:ext>
            </a:extLst>
          </p:cNvPr>
          <p:cNvSpPr>
            <a:spLocks noGrp="1"/>
          </p:cNvSpPr>
          <p:nvPr>
            <p:ph type="ftr" sz="quarter" idx="11"/>
          </p:nvPr>
        </p:nvSpPr>
        <p:spPr/>
        <p:txBody>
          <a:bodyPr/>
          <a:lstStyle/>
          <a:p>
            <a:r>
              <a:rPr lang="en-IN"/>
              <a:t>SEM-3 FINAL PROJECT PRESENTATION</a:t>
            </a:r>
          </a:p>
        </p:txBody>
      </p:sp>
      <p:sp>
        <p:nvSpPr>
          <p:cNvPr id="7" name="Slide Number Placeholder 6">
            <a:extLst>
              <a:ext uri="{FF2B5EF4-FFF2-40B4-BE49-F238E27FC236}">
                <a16:creationId xmlns:a16="http://schemas.microsoft.com/office/drawing/2014/main" id="{D8194C4D-3BFE-48F4-9CF5-10842A6F8C82}"/>
              </a:ext>
            </a:extLst>
          </p:cNvPr>
          <p:cNvSpPr>
            <a:spLocks noGrp="1"/>
          </p:cNvSpPr>
          <p:nvPr>
            <p:ph type="sldNum" sz="quarter" idx="12"/>
          </p:nvPr>
        </p:nvSpPr>
        <p:spPr/>
        <p:txBody>
          <a:bodyPr/>
          <a:lstStyle/>
          <a:p>
            <a:fld id="{30F7E5DF-39D9-4B50-B0A1-E042F29AE1F1}" type="slidenum">
              <a:rPr lang="en-IN" smtClean="0"/>
              <a:t>7</a:t>
            </a:fld>
            <a:endParaRPr lang="en-IN"/>
          </a:p>
        </p:txBody>
      </p:sp>
    </p:spTree>
    <p:extLst>
      <p:ext uri="{BB962C8B-B14F-4D97-AF65-F5344CB8AC3E}">
        <p14:creationId xmlns:p14="http://schemas.microsoft.com/office/powerpoint/2010/main" val="963995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F9A82E-B340-46FD-ABBC-8C366EF09A51}"/>
              </a:ext>
            </a:extLst>
          </p:cNvPr>
          <p:cNvSpPr txBox="1">
            <a:spLocks/>
          </p:cNvSpPr>
          <p:nvPr/>
        </p:nvSpPr>
        <p:spPr>
          <a:xfrm>
            <a:off x="934823" y="1718978"/>
            <a:ext cx="10773267"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endParaRPr lang="en-US"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EF30D47-648A-4032-8770-2D7895B79BF0}"/>
              </a:ext>
            </a:extLst>
          </p:cNvPr>
          <p:cNvSpPr txBox="1">
            <a:spLocks/>
          </p:cNvSpPr>
          <p:nvPr/>
        </p:nvSpPr>
        <p:spPr>
          <a:xfrm>
            <a:off x="806862" y="1718978"/>
            <a:ext cx="10773267"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A one-stage system based on convolutional neural network is proposed to automatically monitor whether construction personnel are wearing hardhats and identify the corresponding colors. </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Constructs a new and publicly available hardhat wearing detection benchmark dataset,  GDUT-HWD, which consists of 3174 images covering various on-site conditions.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Proposed reverse progressive attention to generate a new feature pyramid, which will be fed into the single Shot </a:t>
            </a:r>
            <a:r>
              <a:rPr lang="en-US" dirty="0" err="1">
                <a:solidFill>
                  <a:schemeClr val="tx1"/>
                </a:solidFill>
                <a:latin typeface="Times New Roman" panose="02020603050405020304" pitchFamily="18" charset="0"/>
                <a:cs typeface="Times New Roman" panose="02020603050405020304" pitchFamily="18" charset="0"/>
              </a:rPr>
              <a:t>Multibox</a:t>
            </a:r>
            <a:r>
              <a:rPr lang="en-US" dirty="0">
                <a:solidFill>
                  <a:schemeClr val="tx1"/>
                </a:solidFill>
                <a:latin typeface="Times New Roman" panose="02020603050405020304" pitchFamily="18" charset="0"/>
                <a:cs typeface="Times New Roman" panose="02020603050405020304" pitchFamily="18" charset="0"/>
              </a:rPr>
              <a:t> Detector (SSD) to predict the final detection results.</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The experimental results demonstrate that the proposed system is effective under all kinds of on-site conditions, which can achieve 83.89% </a:t>
            </a:r>
            <a:r>
              <a:rPr lang="en-US" dirty="0" err="1">
                <a:solidFill>
                  <a:schemeClr val="tx1"/>
                </a:solidFill>
                <a:latin typeface="Times New Roman" panose="02020603050405020304" pitchFamily="18" charset="0"/>
                <a:cs typeface="Times New Roman" panose="02020603050405020304" pitchFamily="18" charset="0"/>
              </a:rPr>
              <a:t>mAP</a:t>
            </a:r>
            <a:r>
              <a:rPr lang="en-US" dirty="0">
                <a:solidFill>
                  <a:schemeClr val="tx1"/>
                </a:solidFill>
                <a:latin typeface="Times New Roman" panose="02020603050405020304" pitchFamily="18" charset="0"/>
                <a:cs typeface="Times New Roman" panose="02020603050405020304" pitchFamily="18" charset="0"/>
              </a:rPr>
              <a:t> (mean average precision) with the input size 512×512.</a:t>
            </a:r>
          </a:p>
        </p:txBody>
      </p:sp>
      <p:sp>
        <p:nvSpPr>
          <p:cNvPr id="6" name="TextBox 5">
            <a:extLst>
              <a:ext uri="{FF2B5EF4-FFF2-40B4-BE49-F238E27FC236}">
                <a16:creationId xmlns:a16="http://schemas.microsoft.com/office/drawing/2014/main" id="{4C233C91-0AE1-48EC-895B-94D493A2F265}"/>
              </a:ext>
            </a:extLst>
          </p:cNvPr>
          <p:cNvSpPr txBox="1"/>
          <p:nvPr/>
        </p:nvSpPr>
        <p:spPr>
          <a:xfrm>
            <a:off x="793422" y="232090"/>
            <a:ext cx="11112632" cy="1107996"/>
          </a:xfrm>
          <a:prstGeom prst="rect">
            <a:avLst/>
          </a:prstGeom>
          <a:noFill/>
        </p:spPr>
        <p:txBody>
          <a:bodyPr wrap="square" rtlCol="0">
            <a:spAutoFit/>
          </a:bodyPr>
          <a:lstStyle/>
          <a:p>
            <a:pPr marL="514350" indent="-514350">
              <a:buFont typeface="+mj-lt"/>
              <a:buAutoNum type="romanUcPeriod" startAt="6"/>
            </a:pPr>
            <a:r>
              <a:rPr lang="en-US" sz="2400" b="1" dirty="0">
                <a:latin typeface="Times New Roman" panose="02020603050405020304" pitchFamily="18" charset="0"/>
                <a:cs typeface="Times New Roman" panose="02020603050405020304" pitchFamily="18" charset="0"/>
              </a:rPr>
              <a:t>“Automatic detection of hardhats worn by construction personnel: A deep learning approach and benchmark dataset” – </a:t>
            </a:r>
            <a:r>
              <a:rPr lang="en-US" i="1" dirty="0" err="1">
                <a:latin typeface="Times New Roman" panose="02020603050405020304" pitchFamily="18" charset="0"/>
                <a:cs typeface="Times New Roman" panose="02020603050405020304" pitchFamily="18" charset="0"/>
              </a:rPr>
              <a:t>Jixiu</a:t>
            </a:r>
            <a:r>
              <a:rPr lang="en-US" i="1" dirty="0">
                <a:latin typeface="Times New Roman" panose="02020603050405020304" pitchFamily="18" charset="0"/>
                <a:cs typeface="Times New Roman" panose="02020603050405020304" pitchFamily="18" charset="0"/>
              </a:rPr>
              <a:t> Wu, et.al., Automation in Construction, 2019.</a:t>
            </a:r>
            <a:endParaRPr lang="en-IN" sz="2400" i="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6426846E-E303-47FB-A806-0945CE8A8107}"/>
              </a:ext>
            </a:extLst>
          </p:cNvPr>
          <p:cNvSpPr>
            <a:spLocks noGrp="1"/>
          </p:cNvSpPr>
          <p:nvPr>
            <p:ph type="dt" sz="half" idx="10"/>
          </p:nvPr>
        </p:nvSpPr>
        <p:spPr/>
        <p:txBody>
          <a:bodyPr/>
          <a:lstStyle/>
          <a:p>
            <a:r>
              <a:rPr lang="en-US"/>
              <a:t>25-02-2022</a:t>
            </a:r>
            <a:endParaRPr lang="en-IN"/>
          </a:p>
        </p:txBody>
      </p:sp>
      <p:sp>
        <p:nvSpPr>
          <p:cNvPr id="8" name="Footer Placeholder 7">
            <a:extLst>
              <a:ext uri="{FF2B5EF4-FFF2-40B4-BE49-F238E27FC236}">
                <a16:creationId xmlns:a16="http://schemas.microsoft.com/office/drawing/2014/main" id="{E86A2A20-4A27-4FF8-8B6C-9FAEDB38EA55}"/>
              </a:ext>
            </a:extLst>
          </p:cNvPr>
          <p:cNvSpPr>
            <a:spLocks noGrp="1"/>
          </p:cNvSpPr>
          <p:nvPr>
            <p:ph type="ftr" sz="quarter" idx="11"/>
          </p:nvPr>
        </p:nvSpPr>
        <p:spPr/>
        <p:txBody>
          <a:bodyPr/>
          <a:lstStyle/>
          <a:p>
            <a:r>
              <a:rPr lang="en-IN"/>
              <a:t>SEM-3 FINAL PROJECT PRESENTATION</a:t>
            </a:r>
          </a:p>
        </p:txBody>
      </p:sp>
      <p:sp>
        <p:nvSpPr>
          <p:cNvPr id="7" name="Slide Number Placeholder 6">
            <a:extLst>
              <a:ext uri="{FF2B5EF4-FFF2-40B4-BE49-F238E27FC236}">
                <a16:creationId xmlns:a16="http://schemas.microsoft.com/office/drawing/2014/main" id="{645DA441-8877-4810-B0B5-A13690EBBD26}"/>
              </a:ext>
            </a:extLst>
          </p:cNvPr>
          <p:cNvSpPr>
            <a:spLocks noGrp="1"/>
          </p:cNvSpPr>
          <p:nvPr>
            <p:ph type="sldNum" sz="quarter" idx="12"/>
          </p:nvPr>
        </p:nvSpPr>
        <p:spPr/>
        <p:txBody>
          <a:bodyPr/>
          <a:lstStyle/>
          <a:p>
            <a:fld id="{30F7E5DF-39D9-4B50-B0A1-E042F29AE1F1}" type="slidenum">
              <a:rPr lang="en-IN" smtClean="0"/>
              <a:t>8</a:t>
            </a:fld>
            <a:endParaRPr lang="en-IN"/>
          </a:p>
        </p:txBody>
      </p:sp>
    </p:spTree>
    <p:extLst>
      <p:ext uri="{BB962C8B-B14F-4D97-AF65-F5344CB8AC3E}">
        <p14:creationId xmlns:p14="http://schemas.microsoft.com/office/powerpoint/2010/main" val="2756342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F9A82E-B340-46FD-ABBC-8C366EF09A51}"/>
              </a:ext>
            </a:extLst>
          </p:cNvPr>
          <p:cNvSpPr txBox="1">
            <a:spLocks/>
          </p:cNvSpPr>
          <p:nvPr/>
        </p:nvSpPr>
        <p:spPr>
          <a:xfrm>
            <a:off x="934824" y="1718978"/>
            <a:ext cx="10058400"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EF30D47-648A-4032-8770-2D7895B79BF0}"/>
              </a:ext>
            </a:extLst>
          </p:cNvPr>
          <p:cNvSpPr txBox="1">
            <a:spLocks/>
          </p:cNvSpPr>
          <p:nvPr/>
        </p:nvSpPr>
        <p:spPr>
          <a:xfrm>
            <a:off x="699154" y="1285345"/>
            <a:ext cx="11112632"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This paper presents three deep learning (DL) models built on You-Only-Look-Once (YOLO) architecture to verify PPE compliance of workers; i.e., if a worker is wearing hard hat, vest, or both, from image/video in real-time.</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Trained on Pictor v3 dataset.</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First approach - detects workers, hats, and vests and then, a machine learning model (e.g., neural network and decision tree) verifies if each detected worker is properly wearing hat or vest.</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Second approach - algorithm simultaneously detects individual workers and verifies PPE compliance with a single convolutional neural network (CNN) framework.</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Third approach - the algorithm first detects only the workers in the input image which are then cropped and classified by CNN-based classifiers (i.e., VGG-16, ResNet-50, and </a:t>
            </a:r>
            <a:r>
              <a:rPr lang="en-US" dirty="0" err="1">
                <a:solidFill>
                  <a:schemeClr val="tx1"/>
                </a:solidFill>
                <a:latin typeface="Times New Roman" panose="02020603050405020304" pitchFamily="18" charset="0"/>
                <a:cs typeface="Times New Roman" panose="02020603050405020304" pitchFamily="18" charset="0"/>
              </a:rPr>
              <a:t>Xception</a:t>
            </a:r>
            <a:r>
              <a:rPr lang="en-US" dirty="0">
                <a:solidFill>
                  <a:schemeClr val="tx1"/>
                </a:solidFill>
                <a:latin typeface="Times New Roman" panose="02020603050405020304" pitchFamily="18" charset="0"/>
                <a:cs typeface="Times New Roman" panose="02020603050405020304" pitchFamily="18" charset="0"/>
              </a:rPr>
              <a:t>) according to the presence of PPE attire.</a:t>
            </a:r>
          </a:p>
          <a:p>
            <a:pPr algn="just">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Second approach achieves the best performance - 72.3% mean average precision (</a:t>
            </a:r>
            <a:r>
              <a:rPr lang="en-US" dirty="0" err="1">
                <a:solidFill>
                  <a:schemeClr val="tx1"/>
                </a:solidFill>
                <a:latin typeface="Times New Roman" panose="02020603050405020304" pitchFamily="18" charset="0"/>
                <a:cs typeface="Times New Roman" panose="02020603050405020304" pitchFamily="18" charset="0"/>
              </a:rPr>
              <a:t>mAP</a:t>
            </a:r>
            <a:r>
              <a:rPr lang="en-US" dirty="0">
                <a:solidFill>
                  <a:schemeClr val="tx1"/>
                </a:solidFill>
                <a:latin typeface="Times New Roman" panose="02020603050405020304" pitchFamily="18" charset="0"/>
                <a:cs typeface="Times New Roman" panose="02020603050405020304" pitchFamily="18" charset="0"/>
              </a:rPr>
              <a:t>), in real-world settings,- can process 11 frames per second (FPS) on a laptop computer which makes it suitable for real-time detection, as well as a good candidate for running on light-weight mobile devices.</a:t>
            </a:r>
          </a:p>
        </p:txBody>
      </p:sp>
      <p:sp>
        <p:nvSpPr>
          <p:cNvPr id="6" name="TextBox 5">
            <a:extLst>
              <a:ext uri="{FF2B5EF4-FFF2-40B4-BE49-F238E27FC236}">
                <a16:creationId xmlns:a16="http://schemas.microsoft.com/office/drawing/2014/main" id="{4C233C91-0AE1-48EC-895B-94D493A2F265}"/>
              </a:ext>
            </a:extLst>
          </p:cNvPr>
          <p:cNvSpPr txBox="1"/>
          <p:nvPr/>
        </p:nvSpPr>
        <p:spPr>
          <a:xfrm>
            <a:off x="793422" y="232090"/>
            <a:ext cx="11112632" cy="830997"/>
          </a:xfrm>
          <a:prstGeom prst="rect">
            <a:avLst/>
          </a:prstGeom>
          <a:noFill/>
        </p:spPr>
        <p:txBody>
          <a:bodyPr wrap="square" rtlCol="0">
            <a:spAutoFit/>
          </a:bodyPr>
          <a:lstStyle/>
          <a:p>
            <a:pPr marL="514350" indent="-514350">
              <a:buFont typeface="+mj-lt"/>
              <a:buAutoNum type="romanUcPeriod" startAt="7"/>
            </a:pPr>
            <a:r>
              <a:rPr lang="en-US" sz="2400" b="1" dirty="0">
                <a:latin typeface="Times New Roman" panose="02020603050405020304" pitchFamily="18" charset="0"/>
                <a:cs typeface="Times New Roman" panose="02020603050405020304" pitchFamily="18" charset="0"/>
              </a:rPr>
              <a:t>“Deep learning for site safety: Real-time detection of personal protective equipment” – </a:t>
            </a:r>
            <a:r>
              <a:rPr lang="en-US" i="1" dirty="0" err="1">
                <a:latin typeface="Times New Roman" panose="02020603050405020304" pitchFamily="18" charset="0"/>
                <a:cs typeface="Times New Roman" panose="02020603050405020304" pitchFamily="18" charset="0"/>
              </a:rPr>
              <a:t>Nipun</a:t>
            </a:r>
            <a:r>
              <a:rPr lang="en-US" i="1" dirty="0">
                <a:latin typeface="Times New Roman" panose="02020603050405020304" pitchFamily="18" charset="0"/>
                <a:cs typeface="Times New Roman" panose="02020603050405020304" pitchFamily="18" charset="0"/>
              </a:rPr>
              <a:t> D. Nath, et.al., Automation in Construction, 2020.</a:t>
            </a:r>
            <a:endParaRPr lang="en-IN" sz="2400" i="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426D01D3-912C-4FF5-9EB1-91545FAFE467}"/>
              </a:ext>
            </a:extLst>
          </p:cNvPr>
          <p:cNvSpPr>
            <a:spLocks noGrp="1"/>
          </p:cNvSpPr>
          <p:nvPr>
            <p:ph type="dt" sz="half" idx="10"/>
          </p:nvPr>
        </p:nvSpPr>
        <p:spPr/>
        <p:txBody>
          <a:bodyPr/>
          <a:lstStyle/>
          <a:p>
            <a:r>
              <a:rPr lang="en-US"/>
              <a:t>25-02-2022</a:t>
            </a:r>
            <a:endParaRPr lang="en-IN"/>
          </a:p>
        </p:txBody>
      </p:sp>
      <p:sp>
        <p:nvSpPr>
          <p:cNvPr id="8" name="Footer Placeholder 7">
            <a:extLst>
              <a:ext uri="{FF2B5EF4-FFF2-40B4-BE49-F238E27FC236}">
                <a16:creationId xmlns:a16="http://schemas.microsoft.com/office/drawing/2014/main" id="{52705485-80C5-4434-B788-E4428EFD352B}"/>
              </a:ext>
            </a:extLst>
          </p:cNvPr>
          <p:cNvSpPr>
            <a:spLocks noGrp="1"/>
          </p:cNvSpPr>
          <p:nvPr>
            <p:ph type="ftr" sz="quarter" idx="11"/>
          </p:nvPr>
        </p:nvSpPr>
        <p:spPr/>
        <p:txBody>
          <a:bodyPr/>
          <a:lstStyle/>
          <a:p>
            <a:r>
              <a:rPr lang="en-IN"/>
              <a:t>SEM-3 FINAL PROJECT PRESENTATION</a:t>
            </a:r>
          </a:p>
        </p:txBody>
      </p:sp>
      <p:sp>
        <p:nvSpPr>
          <p:cNvPr id="7" name="Slide Number Placeholder 6">
            <a:extLst>
              <a:ext uri="{FF2B5EF4-FFF2-40B4-BE49-F238E27FC236}">
                <a16:creationId xmlns:a16="http://schemas.microsoft.com/office/drawing/2014/main" id="{B166F51E-33C9-48D4-9240-298891ACF448}"/>
              </a:ext>
            </a:extLst>
          </p:cNvPr>
          <p:cNvSpPr>
            <a:spLocks noGrp="1"/>
          </p:cNvSpPr>
          <p:nvPr>
            <p:ph type="sldNum" sz="quarter" idx="12"/>
          </p:nvPr>
        </p:nvSpPr>
        <p:spPr/>
        <p:txBody>
          <a:bodyPr/>
          <a:lstStyle/>
          <a:p>
            <a:fld id="{30F7E5DF-39D9-4B50-B0A1-E042F29AE1F1}" type="slidenum">
              <a:rPr lang="en-IN" smtClean="0"/>
              <a:t>9</a:t>
            </a:fld>
            <a:endParaRPr lang="en-IN"/>
          </a:p>
        </p:txBody>
      </p:sp>
    </p:spTree>
    <p:extLst>
      <p:ext uri="{BB962C8B-B14F-4D97-AF65-F5344CB8AC3E}">
        <p14:creationId xmlns:p14="http://schemas.microsoft.com/office/powerpoint/2010/main" val="364421244"/>
      </p:ext>
    </p:extLst>
  </p:cSld>
  <p:clrMapOvr>
    <a:masterClrMapping/>
  </p:clrMapOvr>
</p:sld>
</file>

<file path=ppt/theme/theme1.xml><?xml version="1.0" encoding="utf-8"?>
<a:theme xmlns:a="http://schemas.openxmlformats.org/drawingml/2006/main" name="Retrospect">
  <a:themeElements>
    <a:clrScheme name="Custom 12">
      <a:dk1>
        <a:sysClr val="windowText" lastClr="000000"/>
      </a:dk1>
      <a:lt1>
        <a:sysClr val="window" lastClr="FFFFFF"/>
      </a:lt1>
      <a:dk2>
        <a:srgbClr val="335B74"/>
      </a:dk2>
      <a:lt2>
        <a:srgbClr val="DFE3E5"/>
      </a:lt2>
      <a:accent1>
        <a:srgbClr val="124163"/>
      </a:accent1>
      <a:accent2>
        <a:srgbClr val="124163"/>
      </a:accent2>
      <a:accent3>
        <a:srgbClr val="27CED7"/>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3742</TotalTime>
  <Words>2360</Words>
  <Application>Microsoft Office PowerPoint</Application>
  <PresentationFormat>Widescreen</PresentationFormat>
  <Paragraphs>196</Paragraphs>
  <Slides>26</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26</vt:i4>
      </vt:variant>
    </vt:vector>
  </HeadingPairs>
  <TitlesOfParts>
    <vt:vector size="36" baseType="lpstr">
      <vt:lpstr>Arial</vt:lpstr>
      <vt:lpstr>Calibri</vt:lpstr>
      <vt:lpstr>Calibri Light</vt:lpstr>
      <vt:lpstr>Cambria Math</vt:lpstr>
      <vt:lpstr>Gill Sans MT</vt:lpstr>
      <vt:lpstr>Times New Roman</vt:lpstr>
      <vt:lpstr>Wingdings</vt:lpstr>
      <vt:lpstr>Wingdings 2</vt:lpstr>
      <vt:lpstr>Retrospect</vt:lpstr>
      <vt:lpstr>Dividend</vt:lpstr>
      <vt:lpstr>CONSTRUCTION SITE SAFETY MONITORING</vt:lpstr>
      <vt:lpstr>PROBLEM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Limitations</vt:lpstr>
      <vt:lpstr>CONCLUSION</vt:lpstr>
      <vt:lpstr>Future work</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SURVEY ON DEEP LEARNING BASED CLASSIFICATION ALGORITHMS FOR CONSTRUCTION SITE IMAGES</dc:title>
  <dc:creator>Ashwanth V</dc:creator>
  <cp:lastModifiedBy>Ashwanth V</cp:lastModifiedBy>
  <cp:revision>145</cp:revision>
  <dcterms:created xsi:type="dcterms:W3CDTF">2022-02-04T17:56:43Z</dcterms:created>
  <dcterms:modified xsi:type="dcterms:W3CDTF">2022-05-27T06:56:27Z</dcterms:modified>
</cp:coreProperties>
</file>

<file path=docProps/thumbnail.jpeg>
</file>